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97" r:id="rId2"/>
    <p:sldId id="330" r:id="rId3"/>
    <p:sldId id="331" r:id="rId4"/>
    <p:sldId id="329" r:id="rId5"/>
    <p:sldId id="332" r:id="rId6"/>
    <p:sldId id="333" r:id="rId7"/>
    <p:sldId id="334" r:id="rId8"/>
    <p:sldId id="335" r:id="rId9"/>
    <p:sldId id="336" r:id="rId10"/>
    <p:sldId id="337" r:id="rId11"/>
    <p:sldId id="338" r:id="rId12"/>
    <p:sldId id="339" r:id="rId13"/>
    <p:sldId id="340" r:id="rId14"/>
    <p:sldId id="341" r:id="rId15"/>
    <p:sldId id="343" r:id="rId16"/>
    <p:sldId id="342" r:id="rId17"/>
    <p:sldId id="344" r:id="rId18"/>
    <p:sldId id="345" r:id="rId19"/>
    <p:sldId id="346" r:id="rId20"/>
    <p:sldId id="347" r:id="rId21"/>
    <p:sldId id="348" r:id="rId22"/>
    <p:sldId id="349" r:id="rId23"/>
    <p:sldId id="350" r:id="rId24"/>
    <p:sldId id="351" r:id="rId25"/>
    <p:sldId id="281" r:id="rId26"/>
    <p:sldId id="353" r:id="rId27"/>
    <p:sldId id="282" r:id="rId28"/>
    <p:sldId id="352" r:id="rId29"/>
    <p:sldId id="408" r:id="rId30"/>
    <p:sldId id="412" r:id="rId31"/>
    <p:sldId id="409" r:id="rId32"/>
    <p:sldId id="411" r:id="rId33"/>
    <p:sldId id="41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0A1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543" autoAdjust="0"/>
  </p:normalViewPr>
  <p:slideViewPr>
    <p:cSldViewPr snapToGrid="0">
      <p:cViewPr varScale="1">
        <p:scale>
          <a:sx n="67" d="100"/>
          <a:sy n="67" d="100"/>
        </p:scale>
        <p:origin x="129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C1769B-8D7B-41B7-ABB3-F74C018F6506}" type="datetimeFigureOut">
              <a:rPr lang="en-US" smtClean="0"/>
              <a:t>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BE857E-FB01-47D2-ACE0-74B117FBD3E1}" type="slidenum">
              <a:rPr lang="en-US" smtClean="0"/>
              <a:t>‹#›</a:t>
            </a:fld>
            <a:endParaRPr lang="en-US"/>
          </a:p>
        </p:txBody>
      </p:sp>
    </p:spTree>
    <p:extLst>
      <p:ext uri="{BB962C8B-B14F-4D97-AF65-F5344CB8AC3E}">
        <p14:creationId xmlns:p14="http://schemas.microsoft.com/office/powerpoint/2010/main" val="73469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E857E-FB01-47D2-ACE0-74B117FBD3E1}" type="slidenum">
              <a:rPr lang="en-US" smtClean="0"/>
              <a:t>1</a:t>
            </a:fld>
            <a:endParaRPr lang="en-US"/>
          </a:p>
        </p:txBody>
      </p:sp>
    </p:spTree>
    <p:extLst>
      <p:ext uri="{BB962C8B-B14F-4D97-AF65-F5344CB8AC3E}">
        <p14:creationId xmlns:p14="http://schemas.microsoft.com/office/powerpoint/2010/main" val="213880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BE857E-FB01-47D2-ACE0-74B117FBD3E1}" type="slidenum">
              <a:rPr lang="en-US" smtClean="0"/>
              <a:t>12</a:t>
            </a:fld>
            <a:endParaRPr lang="en-US"/>
          </a:p>
        </p:txBody>
      </p:sp>
    </p:spTree>
    <p:extLst>
      <p:ext uri="{BB962C8B-B14F-4D97-AF65-F5344CB8AC3E}">
        <p14:creationId xmlns:p14="http://schemas.microsoft.com/office/powerpoint/2010/main" val="717824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BE857E-FB01-47D2-ACE0-74B117FBD3E1}" type="slidenum">
              <a:rPr lang="en-US" smtClean="0"/>
              <a:t>13</a:t>
            </a:fld>
            <a:endParaRPr lang="en-US"/>
          </a:p>
        </p:txBody>
      </p:sp>
    </p:spTree>
    <p:extLst>
      <p:ext uri="{BB962C8B-B14F-4D97-AF65-F5344CB8AC3E}">
        <p14:creationId xmlns:p14="http://schemas.microsoft.com/office/powerpoint/2010/main" val="3874854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BE857E-FB01-47D2-ACE0-74B117FBD3E1}" type="slidenum">
              <a:rPr lang="en-US" smtClean="0"/>
              <a:t>14</a:t>
            </a:fld>
            <a:endParaRPr lang="en-US"/>
          </a:p>
        </p:txBody>
      </p:sp>
    </p:spTree>
    <p:extLst>
      <p:ext uri="{BB962C8B-B14F-4D97-AF65-F5344CB8AC3E}">
        <p14:creationId xmlns:p14="http://schemas.microsoft.com/office/powerpoint/2010/main" val="2781711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BE857E-FB01-47D2-ACE0-74B117FBD3E1}" type="slidenum">
              <a:rPr lang="en-US" smtClean="0"/>
              <a:t>15</a:t>
            </a:fld>
            <a:endParaRPr lang="en-US"/>
          </a:p>
        </p:txBody>
      </p:sp>
    </p:spTree>
    <p:extLst>
      <p:ext uri="{BB962C8B-B14F-4D97-AF65-F5344CB8AC3E}">
        <p14:creationId xmlns:p14="http://schemas.microsoft.com/office/powerpoint/2010/main" val="2252012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BE857E-FB01-47D2-ACE0-74B117FBD3E1}" type="slidenum">
              <a:rPr lang="en-US" smtClean="0"/>
              <a:t>16</a:t>
            </a:fld>
            <a:endParaRPr lang="en-US"/>
          </a:p>
        </p:txBody>
      </p:sp>
    </p:spTree>
    <p:extLst>
      <p:ext uri="{BB962C8B-B14F-4D97-AF65-F5344CB8AC3E}">
        <p14:creationId xmlns:p14="http://schemas.microsoft.com/office/powerpoint/2010/main" val="835927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BE857E-FB01-47D2-ACE0-74B117FBD3E1}" type="slidenum">
              <a:rPr lang="en-US" smtClean="0"/>
              <a:t>17</a:t>
            </a:fld>
            <a:endParaRPr lang="en-US"/>
          </a:p>
        </p:txBody>
      </p:sp>
    </p:spTree>
    <p:extLst>
      <p:ext uri="{BB962C8B-B14F-4D97-AF65-F5344CB8AC3E}">
        <p14:creationId xmlns:p14="http://schemas.microsoft.com/office/powerpoint/2010/main" val="607433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BE857E-FB01-47D2-ACE0-74B117FBD3E1}" type="slidenum">
              <a:rPr lang="en-US" smtClean="0"/>
              <a:t>18</a:t>
            </a:fld>
            <a:endParaRPr lang="en-US"/>
          </a:p>
        </p:txBody>
      </p:sp>
    </p:spTree>
    <p:extLst>
      <p:ext uri="{BB962C8B-B14F-4D97-AF65-F5344CB8AC3E}">
        <p14:creationId xmlns:p14="http://schemas.microsoft.com/office/powerpoint/2010/main" val="2833285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E857E-FB01-47D2-ACE0-74B117FBD3E1}" type="slidenum">
              <a:rPr lang="en-US" smtClean="0"/>
              <a:t>19</a:t>
            </a:fld>
            <a:endParaRPr lang="en-US"/>
          </a:p>
        </p:txBody>
      </p:sp>
    </p:spTree>
    <p:extLst>
      <p:ext uri="{BB962C8B-B14F-4D97-AF65-F5344CB8AC3E}">
        <p14:creationId xmlns:p14="http://schemas.microsoft.com/office/powerpoint/2010/main" val="1065859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E857E-FB01-47D2-ACE0-74B117FBD3E1}" type="slidenum">
              <a:rPr lang="en-US" smtClean="0"/>
              <a:t>20</a:t>
            </a:fld>
            <a:endParaRPr lang="en-US"/>
          </a:p>
        </p:txBody>
      </p:sp>
    </p:spTree>
    <p:extLst>
      <p:ext uri="{BB962C8B-B14F-4D97-AF65-F5344CB8AC3E}">
        <p14:creationId xmlns:p14="http://schemas.microsoft.com/office/powerpoint/2010/main" val="2916151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E857E-FB01-47D2-ACE0-74B117FBD3E1}" type="slidenum">
              <a:rPr lang="en-US" smtClean="0"/>
              <a:t>21</a:t>
            </a:fld>
            <a:endParaRPr lang="en-US"/>
          </a:p>
        </p:txBody>
      </p:sp>
    </p:spTree>
    <p:extLst>
      <p:ext uri="{BB962C8B-B14F-4D97-AF65-F5344CB8AC3E}">
        <p14:creationId xmlns:p14="http://schemas.microsoft.com/office/powerpoint/2010/main" val="1614944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E857E-FB01-47D2-ACE0-74B117FBD3E1}" type="slidenum">
              <a:rPr lang="en-US" smtClean="0"/>
              <a:t>2</a:t>
            </a:fld>
            <a:endParaRPr lang="en-US"/>
          </a:p>
        </p:txBody>
      </p:sp>
    </p:spTree>
    <p:extLst>
      <p:ext uri="{BB962C8B-B14F-4D97-AF65-F5344CB8AC3E}">
        <p14:creationId xmlns:p14="http://schemas.microsoft.com/office/powerpoint/2010/main" val="228833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E857E-FB01-47D2-ACE0-74B117FBD3E1}" type="slidenum">
              <a:rPr lang="en-US" smtClean="0"/>
              <a:t>22</a:t>
            </a:fld>
            <a:endParaRPr lang="en-US"/>
          </a:p>
        </p:txBody>
      </p:sp>
    </p:spTree>
    <p:extLst>
      <p:ext uri="{BB962C8B-B14F-4D97-AF65-F5344CB8AC3E}">
        <p14:creationId xmlns:p14="http://schemas.microsoft.com/office/powerpoint/2010/main" val="2316270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E857E-FB01-47D2-ACE0-74B117FBD3E1}" type="slidenum">
              <a:rPr lang="en-US" smtClean="0"/>
              <a:t>23</a:t>
            </a:fld>
            <a:endParaRPr lang="en-US"/>
          </a:p>
        </p:txBody>
      </p:sp>
    </p:spTree>
    <p:extLst>
      <p:ext uri="{BB962C8B-B14F-4D97-AF65-F5344CB8AC3E}">
        <p14:creationId xmlns:p14="http://schemas.microsoft.com/office/powerpoint/2010/main" val="2864356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E857E-FB01-47D2-ACE0-74B117FBD3E1}" type="slidenum">
              <a:rPr lang="en-US" smtClean="0"/>
              <a:t>24</a:t>
            </a:fld>
            <a:endParaRPr lang="en-US"/>
          </a:p>
        </p:txBody>
      </p:sp>
    </p:spTree>
    <p:extLst>
      <p:ext uri="{BB962C8B-B14F-4D97-AF65-F5344CB8AC3E}">
        <p14:creationId xmlns:p14="http://schemas.microsoft.com/office/powerpoint/2010/main" val="96574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E857E-FB01-47D2-ACE0-74B117FBD3E1}" type="slidenum">
              <a:rPr lang="en-US" smtClean="0"/>
              <a:t>26</a:t>
            </a:fld>
            <a:endParaRPr lang="en-US"/>
          </a:p>
        </p:txBody>
      </p:sp>
    </p:spTree>
    <p:extLst>
      <p:ext uri="{BB962C8B-B14F-4D97-AF65-F5344CB8AC3E}">
        <p14:creationId xmlns:p14="http://schemas.microsoft.com/office/powerpoint/2010/main" val="35027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E857E-FB01-47D2-ACE0-74B117FBD3E1}" type="slidenum">
              <a:rPr lang="en-US" smtClean="0"/>
              <a:t>28</a:t>
            </a:fld>
            <a:endParaRPr lang="en-US"/>
          </a:p>
        </p:txBody>
      </p:sp>
    </p:spTree>
    <p:extLst>
      <p:ext uri="{BB962C8B-B14F-4D97-AF65-F5344CB8AC3E}">
        <p14:creationId xmlns:p14="http://schemas.microsoft.com/office/powerpoint/2010/main" val="3340479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3B8ABF-DEEC-40AE-835D-9A1F43DA83E3}" type="slidenum">
              <a:rPr lang="en-GB" smtClean="0"/>
              <a:t>29</a:t>
            </a:fld>
            <a:endParaRPr lang="en-GB"/>
          </a:p>
        </p:txBody>
      </p:sp>
    </p:spTree>
    <p:extLst>
      <p:ext uri="{BB962C8B-B14F-4D97-AF65-F5344CB8AC3E}">
        <p14:creationId xmlns:p14="http://schemas.microsoft.com/office/powerpoint/2010/main" val="1834430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BE857E-FB01-47D2-ACE0-74B117FBD3E1}" type="slidenum">
              <a:rPr lang="en-US" smtClean="0"/>
              <a:t>30</a:t>
            </a:fld>
            <a:endParaRPr lang="en-US"/>
          </a:p>
        </p:txBody>
      </p:sp>
    </p:spTree>
    <p:extLst>
      <p:ext uri="{BB962C8B-B14F-4D97-AF65-F5344CB8AC3E}">
        <p14:creationId xmlns:p14="http://schemas.microsoft.com/office/powerpoint/2010/main" val="2140475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BE857E-FB01-47D2-ACE0-74B117FBD3E1}" type="slidenum">
              <a:rPr lang="en-US" smtClean="0"/>
              <a:t>31</a:t>
            </a:fld>
            <a:endParaRPr lang="en-US"/>
          </a:p>
        </p:txBody>
      </p:sp>
    </p:spTree>
    <p:extLst>
      <p:ext uri="{BB962C8B-B14F-4D97-AF65-F5344CB8AC3E}">
        <p14:creationId xmlns:p14="http://schemas.microsoft.com/office/powerpoint/2010/main" val="11687424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BE857E-FB01-47D2-ACE0-74B117FBD3E1}" type="slidenum">
              <a:rPr lang="en-US" smtClean="0"/>
              <a:t>32</a:t>
            </a:fld>
            <a:endParaRPr lang="en-US"/>
          </a:p>
        </p:txBody>
      </p:sp>
    </p:spTree>
    <p:extLst>
      <p:ext uri="{BB962C8B-B14F-4D97-AF65-F5344CB8AC3E}">
        <p14:creationId xmlns:p14="http://schemas.microsoft.com/office/powerpoint/2010/main" val="42584654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BE857E-FB01-47D2-ACE0-74B117FBD3E1}" type="slidenum">
              <a:rPr lang="en-US" smtClean="0"/>
              <a:t>33</a:t>
            </a:fld>
            <a:endParaRPr lang="en-US"/>
          </a:p>
        </p:txBody>
      </p:sp>
    </p:spTree>
    <p:extLst>
      <p:ext uri="{BB962C8B-B14F-4D97-AF65-F5344CB8AC3E}">
        <p14:creationId xmlns:p14="http://schemas.microsoft.com/office/powerpoint/2010/main" val="1884353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BE857E-FB01-47D2-ACE0-74B117FBD3E1}" type="slidenum">
              <a:rPr lang="en-US" smtClean="0"/>
              <a:t>3</a:t>
            </a:fld>
            <a:endParaRPr lang="en-US"/>
          </a:p>
        </p:txBody>
      </p:sp>
    </p:spTree>
    <p:extLst>
      <p:ext uri="{BB962C8B-B14F-4D97-AF65-F5344CB8AC3E}">
        <p14:creationId xmlns:p14="http://schemas.microsoft.com/office/powerpoint/2010/main" val="190138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E857E-FB01-47D2-ACE0-74B117FBD3E1}" type="slidenum">
              <a:rPr lang="en-US" smtClean="0"/>
              <a:t>5</a:t>
            </a:fld>
            <a:endParaRPr lang="en-US"/>
          </a:p>
        </p:txBody>
      </p:sp>
    </p:spTree>
    <p:extLst>
      <p:ext uri="{BB962C8B-B14F-4D97-AF65-F5344CB8AC3E}">
        <p14:creationId xmlns:p14="http://schemas.microsoft.com/office/powerpoint/2010/main" val="736012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E857E-FB01-47D2-ACE0-74B117FBD3E1}" type="slidenum">
              <a:rPr lang="en-US" smtClean="0"/>
              <a:t>6</a:t>
            </a:fld>
            <a:endParaRPr lang="en-US"/>
          </a:p>
        </p:txBody>
      </p:sp>
    </p:spTree>
    <p:extLst>
      <p:ext uri="{BB962C8B-B14F-4D97-AF65-F5344CB8AC3E}">
        <p14:creationId xmlns:p14="http://schemas.microsoft.com/office/powerpoint/2010/main" val="3049691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E857E-FB01-47D2-ACE0-74B117FBD3E1}" type="slidenum">
              <a:rPr lang="en-US" smtClean="0"/>
              <a:t>7</a:t>
            </a:fld>
            <a:endParaRPr lang="en-US"/>
          </a:p>
        </p:txBody>
      </p:sp>
    </p:spTree>
    <p:extLst>
      <p:ext uri="{BB962C8B-B14F-4D97-AF65-F5344CB8AC3E}">
        <p14:creationId xmlns:p14="http://schemas.microsoft.com/office/powerpoint/2010/main" val="3415169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E857E-FB01-47D2-ACE0-74B117FBD3E1}" type="slidenum">
              <a:rPr lang="en-US" smtClean="0"/>
              <a:t>9</a:t>
            </a:fld>
            <a:endParaRPr lang="en-US"/>
          </a:p>
        </p:txBody>
      </p:sp>
    </p:spTree>
    <p:extLst>
      <p:ext uri="{BB962C8B-B14F-4D97-AF65-F5344CB8AC3E}">
        <p14:creationId xmlns:p14="http://schemas.microsoft.com/office/powerpoint/2010/main" val="2499213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E857E-FB01-47D2-ACE0-74B117FBD3E1}" type="slidenum">
              <a:rPr lang="en-US" smtClean="0"/>
              <a:t>10</a:t>
            </a:fld>
            <a:endParaRPr lang="en-US"/>
          </a:p>
        </p:txBody>
      </p:sp>
    </p:spTree>
    <p:extLst>
      <p:ext uri="{BB962C8B-B14F-4D97-AF65-F5344CB8AC3E}">
        <p14:creationId xmlns:p14="http://schemas.microsoft.com/office/powerpoint/2010/main" val="4047384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E857E-FB01-47D2-ACE0-74B117FBD3E1}" type="slidenum">
              <a:rPr lang="en-US" smtClean="0"/>
              <a:t>11</a:t>
            </a:fld>
            <a:endParaRPr lang="en-US"/>
          </a:p>
        </p:txBody>
      </p:sp>
    </p:spTree>
    <p:extLst>
      <p:ext uri="{BB962C8B-B14F-4D97-AF65-F5344CB8AC3E}">
        <p14:creationId xmlns:p14="http://schemas.microsoft.com/office/powerpoint/2010/main" val="487380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3980-80BB-67E0-E6DD-9970242D0C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60F2F6-8BA2-0075-E797-D86BD583AA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A24A2B-03B9-84E3-81A3-2C7E7257D2FA}"/>
              </a:ext>
            </a:extLst>
          </p:cNvPr>
          <p:cNvSpPr>
            <a:spLocks noGrp="1"/>
          </p:cNvSpPr>
          <p:nvPr>
            <p:ph type="dt" sz="half" idx="10"/>
          </p:nvPr>
        </p:nvSpPr>
        <p:spPr/>
        <p:txBody>
          <a:bodyPr/>
          <a:lstStyle/>
          <a:p>
            <a:fld id="{CA3AB3BC-45E1-436D-A171-3D5EE1C66FFC}" type="datetimeFigureOut">
              <a:rPr lang="en-US" smtClean="0"/>
              <a:t>12/8/2023</a:t>
            </a:fld>
            <a:endParaRPr lang="en-US"/>
          </a:p>
        </p:txBody>
      </p:sp>
      <p:sp>
        <p:nvSpPr>
          <p:cNvPr id="5" name="Footer Placeholder 4">
            <a:extLst>
              <a:ext uri="{FF2B5EF4-FFF2-40B4-BE49-F238E27FC236}">
                <a16:creationId xmlns:a16="http://schemas.microsoft.com/office/drawing/2014/main" id="{B4BB9C81-58A7-BA0C-B5AD-E043004C2B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4BEFD0-6913-5D22-58B2-7C983B17C5D4}"/>
              </a:ext>
            </a:extLst>
          </p:cNvPr>
          <p:cNvSpPr>
            <a:spLocks noGrp="1"/>
          </p:cNvSpPr>
          <p:nvPr>
            <p:ph type="sldNum" sz="quarter" idx="12"/>
          </p:nvPr>
        </p:nvSpPr>
        <p:spPr/>
        <p:txBody>
          <a:bodyPr/>
          <a:lstStyle/>
          <a:p>
            <a:fld id="{B4E7AE2B-64B8-4C5D-900E-11917327A8EC}" type="slidenum">
              <a:rPr lang="en-US" smtClean="0"/>
              <a:t>‹#›</a:t>
            </a:fld>
            <a:endParaRPr lang="en-US"/>
          </a:p>
        </p:txBody>
      </p:sp>
    </p:spTree>
    <p:extLst>
      <p:ext uri="{BB962C8B-B14F-4D97-AF65-F5344CB8AC3E}">
        <p14:creationId xmlns:p14="http://schemas.microsoft.com/office/powerpoint/2010/main" val="2671820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2749C-92B2-7864-D9D2-BF514556DE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DA242C-3D2F-7C78-2A7E-AA7FA8CCF2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316E6C-EEE9-485E-9A51-600124C2D093}"/>
              </a:ext>
            </a:extLst>
          </p:cNvPr>
          <p:cNvSpPr>
            <a:spLocks noGrp="1"/>
          </p:cNvSpPr>
          <p:nvPr>
            <p:ph type="dt" sz="half" idx="10"/>
          </p:nvPr>
        </p:nvSpPr>
        <p:spPr/>
        <p:txBody>
          <a:bodyPr/>
          <a:lstStyle/>
          <a:p>
            <a:fld id="{CA3AB3BC-45E1-436D-A171-3D5EE1C66FFC}" type="datetimeFigureOut">
              <a:rPr lang="en-US" smtClean="0"/>
              <a:t>12/8/2023</a:t>
            </a:fld>
            <a:endParaRPr lang="en-US"/>
          </a:p>
        </p:txBody>
      </p:sp>
      <p:sp>
        <p:nvSpPr>
          <p:cNvPr id="5" name="Footer Placeholder 4">
            <a:extLst>
              <a:ext uri="{FF2B5EF4-FFF2-40B4-BE49-F238E27FC236}">
                <a16:creationId xmlns:a16="http://schemas.microsoft.com/office/drawing/2014/main" id="{27CFAEBB-7D66-00DF-0C2C-316B3671B0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A3D839-ED78-2330-04AA-7C2677AA71C4}"/>
              </a:ext>
            </a:extLst>
          </p:cNvPr>
          <p:cNvSpPr>
            <a:spLocks noGrp="1"/>
          </p:cNvSpPr>
          <p:nvPr>
            <p:ph type="sldNum" sz="quarter" idx="12"/>
          </p:nvPr>
        </p:nvSpPr>
        <p:spPr/>
        <p:txBody>
          <a:bodyPr/>
          <a:lstStyle/>
          <a:p>
            <a:fld id="{B4E7AE2B-64B8-4C5D-900E-11917327A8EC}" type="slidenum">
              <a:rPr lang="en-US" smtClean="0"/>
              <a:t>‹#›</a:t>
            </a:fld>
            <a:endParaRPr lang="en-US"/>
          </a:p>
        </p:txBody>
      </p:sp>
    </p:spTree>
    <p:extLst>
      <p:ext uri="{BB962C8B-B14F-4D97-AF65-F5344CB8AC3E}">
        <p14:creationId xmlns:p14="http://schemas.microsoft.com/office/powerpoint/2010/main" val="3212177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564523-2668-7EA9-0021-EF9CF636F3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896173-711E-E43D-554E-8F37DC7724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34C036-6128-BC19-B628-6B04A595AB0A}"/>
              </a:ext>
            </a:extLst>
          </p:cNvPr>
          <p:cNvSpPr>
            <a:spLocks noGrp="1"/>
          </p:cNvSpPr>
          <p:nvPr>
            <p:ph type="dt" sz="half" idx="10"/>
          </p:nvPr>
        </p:nvSpPr>
        <p:spPr/>
        <p:txBody>
          <a:bodyPr/>
          <a:lstStyle/>
          <a:p>
            <a:fld id="{CA3AB3BC-45E1-436D-A171-3D5EE1C66FFC}" type="datetimeFigureOut">
              <a:rPr lang="en-US" smtClean="0"/>
              <a:t>12/8/2023</a:t>
            </a:fld>
            <a:endParaRPr lang="en-US"/>
          </a:p>
        </p:txBody>
      </p:sp>
      <p:sp>
        <p:nvSpPr>
          <p:cNvPr id="5" name="Footer Placeholder 4">
            <a:extLst>
              <a:ext uri="{FF2B5EF4-FFF2-40B4-BE49-F238E27FC236}">
                <a16:creationId xmlns:a16="http://schemas.microsoft.com/office/drawing/2014/main" id="{93BC61E5-3696-1F62-1654-786275042D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4D0587-F481-BA39-4FC2-760350286B62}"/>
              </a:ext>
            </a:extLst>
          </p:cNvPr>
          <p:cNvSpPr>
            <a:spLocks noGrp="1"/>
          </p:cNvSpPr>
          <p:nvPr>
            <p:ph type="sldNum" sz="quarter" idx="12"/>
          </p:nvPr>
        </p:nvSpPr>
        <p:spPr/>
        <p:txBody>
          <a:bodyPr/>
          <a:lstStyle/>
          <a:p>
            <a:fld id="{B4E7AE2B-64B8-4C5D-900E-11917327A8EC}" type="slidenum">
              <a:rPr lang="en-US" smtClean="0"/>
              <a:t>‹#›</a:t>
            </a:fld>
            <a:endParaRPr lang="en-US"/>
          </a:p>
        </p:txBody>
      </p:sp>
    </p:spTree>
    <p:extLst>
      <p:ext uri="{BB962C8B-B14F-4D97-AF65-F5344CB8AC3E}">
        <p14:creationId xmlns:p14="http://schemas.microsoft.com/office/powerpoint/2010/main" val="3118349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roduction Slide 2">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30A01E-EFF2-996D-3E52-A6363F849F4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1701546" y="3117754"/>
            <a:ext cx="8788908" cy="715829"/>
          </a:xfrm>
        </p:spPr>
        <p:txBody>
          <a:bodyPr tIns="0" anchor="t">
            <a:noAutofit/>
          </a:bodyPr>
          <a:lstStyle>
            <a:lvl1pPr algn="ctr">
              <a:defRPr lang="en-US" sz="3200" cap="none" dirty="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182020" y="4361888"/>
            <a:ext cx="5454260" cy="499479"/>
          </a:xfrm>
        </p:spPr>
        <p:txBody>
          <a:bodyPr lIns="0" tIns="0" rIns="0" bIns="0">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6" name="Group 5">
            <a:extLst>
              <a:ext uri="{FF2B5EF4-FFF2-40B4-BE49-F238E27FC236}">
                <a16:creationId xmlns:a16="http://schemas.microsoft.com/office/drawing/2014/main" id="{6FDB6A35-584A-A3F5-C43A-4E5AEEF2B159}"/>
              </a:ext>
            </a:extLst>
          </p:cNvPr>
          <p:cNvGrpSpPr/>
          <p:nvPr userDrawn="1"/>
        </p:nvGrpSpPr>
        <p:grpSpPr>
          <a:xfrm>
            <a:off x="119336" y="362496"/>
            <a:ext cx="518159" cy="330200"/>
            <a:chOff x="263352" y="362496"/>
            <a:chExt cx="518159" cy="330200"/>
          </a:xfrm>
        </p:grpSpPr>
        <p:sp>
          <p:nvSpPr>
            <p:cNvPr id="7" name="object 3">
              <a:extLst>
                <a:ext uri="{FF2B5EF4-FFF2-40B4-BE49-F238E27FC236}">
                  <a16:creationId xmlns:a16="http://schemas.microsoft.com/office/drawing/2014/main" id="{8234319D-3D5B-EB20-41EF-9DAB2F57FDCC}"/>
                </a:ext>
              </a:extLst>
            </p:cNvPr>
            <p:cNvSpPr/>
            <p:nvPr/>
          </p:nvSpPr>
          <p:spPr>
            <a:xfrm>
              <a:off x="263352" y="362496"/>
              <a:ext cx="518159" cy="0"/>
            </a:xfrm>
            <a:custGeom>
              <a:avLst/>
              <a:gdLst/>
              <a:ahLst/>
              <a:cxnLst/>
              <a:rect l="l" t="t" r="r" b="b"/>
              <a:pathLst>
                <a:path w="518159">
                  <a:moveTo>
                    <a:pt x="0" y="0"/>
                  </a:moveTo>
                  <a:lnTo>
                    <a:pt x="517588" y="0"/>
                  </a:lnTo>
                </a:path>
              </a:pathLst>
            </a:custGeom>
            <a:ln w="12700">
              <a:solidFill>
                <a:schemeClr val="bg1"/>
              </a:solidFill>
            </a:ln>
          </p:spPr>
          <p:txBody>
            <a:bodyPr wrap="square" lIns="0" tIns="0" rIns="0" bIns="0" rtlCol="0"/>
            <a:lstStyle/>
            <a:p>
              <a:endParaRPr/>
            </a:p>
          </p:txBody>
        </p:sp>
        <p:sp>
          <p:nvSpPr>
            <p:cNvPr id="8" name="object 4">
              <a:extLst>
                <a:ext uri="{FF2B5EF4-FFF2-40B4-BE49-F238E27FC236}">
                  <a16:creationId xmlns:a16="http://schemas.microsoft.com/office/drawing/2014/main" id="{2E0894E3-D56A-3F2A-806A-B0A3FA1927DD}"/>
                </a:ext>
              </a:extLst>
            </p:cNvPr>
            <p:cNvSpPr/>
            <p:nvPr/>
          </p:nvSpPr>
          <p:spPr>
            <a:xfrm>
              <a:off x="263352" y="464096"/>
              <a:ext cx="518159" cy="0"/>
            </a:xfrm>
            <a:custGeom>
              <a:avLst/>
              <a:gdLst/>
              <a:ahLst/>
              <a:cxnLst/>
              <a:rect l="l" t="t" r="r" b="b"/>
              <a:pathLst>
                <a:path w="518159">
                  <a:moveTo>
                    <a:pt x="0" y="0"/>
                  </a:moveTo>
                  <a:lnTo>
                    <a:pt x="517588" y="0"/>
                  </a:lnTo>
                </a:path>
              </a:pathLst>
            </a:custGeom>
            <a:ln w="12700">
              <a:solidFill>
                <a:schemeClr val="bg1"/>
              </a:solidFill>
            </a:ln>
          </p:spPr>
          <p:txBody>
            <a:bodyPr wrap="square" lIns="0" tIns="0" rIns="0" bIns="0" rtlCol="0"/>
            <a:lstStyle/>
            <a:p>
              <a:endParaRPr/>
            </a:p>
          </p:txBody>
        </p:sp>
        <p:sp>
          <p:nvSpPr>
            <p:cNvPr id="9" name="object 5">
              <a:extLst>
                <a:ext uri="{FF2B5EF4-FFF2-40B4-BE49-F238E27FC236}">
                  <a16:creationId xmlns:a16="http://schemas.microsoft.com/office/drawing/2014/main" id="{A79A3077-3F57-6E8A-7E9C-28D6D8CA5550}"/>
                </a:ext>
              </a:extLst>
            </p:cNvPr>
            <p:cNvSpPr/>
            <p:nvPr/>
          </p:nvSpPr>
          <p:spPr>
            <a:xfrm>
              <a:off x="263352" y="591096"/>
              <a:ext cx="518159" cy="0"/>
            </a:xfrm>
            <a:custGeom>
              <a:avLst/>
              <a:gdLst/>
              <a:ahLst/>
              <a:cxnLst/>
              <a:rect l="l" t="t" r="r" b="b"/>
              <a:pathLst>
                <a:path w="518159">
                  <a:moveTo>
                    <a:pt x="0" y="0"/>
                  </a:moveTo>
                  <a:lnTo>
                    <a:pt x="517588" y="0"/>
                  </a:lnTo>
                </a:path>
              </a:pathLst>
            </a:custGeom>
            <a:ln w="12700">
              <a:solidFill>
                <a:schemeClr val="bg1"/>
              </a:solidFill>
            </a:ln>
          </p:spPr>
          <p:txBody>
            <a:bodyPr wrap="square" lIns="0" tIns="0" rIns="0" bIns="0" rtlCol="0"/>
            <a:lstStyle/>
            <a:p>
              <a:endParaRPr/>
            </a:p>
          </p:txBody>
        </p:sp>
        <p:sp>
          <p:nvSpPr>
            <p:cNvPr id="10" name="object 6">
              <a:extLst>
                <a:ext uri="{FF2B5EF4-FFF2-40B4-BE49-F238E27FC236}">
                  <a16:creationId xmlns:a16="http://schemas.microsoft.com/office/drawing/2014/main" id="{4D0A3097-7F2E-33D2-022B-D927F402022B}"/>
                </a:ext>
              </a:extLst>
            </p:cNvPr>
            <p:cNvSpPr/>
            <p:nvPr/>
          </p:nvSpPr>
          <p:spPr>
            <a:xfrm>
              <a:off x="263352" y="692696"/>
              <a:ext cx="518159" cy="0"/>
            </a:xfrm>
            <a:custGeom>
              <a:avLst/>
              <a:gdLst/>
              <a:ahLst/>
              <a:cxnLst/>
              <a:rect l="l" t="t" r="r" b="b"/>
              <a:pathLst>
                <a:path w="518159">
                  <a:moveTo>
                    <a:pt x="0" y="0"/>
                  </a:moveTo>
                  <a:lnTo>
                    <a:pt x="517588" y="0"/>
                  </a:lnTo>
                </a:path>
              </a:pathLst>
            </a:custGeom>
            <a:ln w="12700">
              <a:solidFill>
                <a:schemeClr val="bg1"/>
              </a:solidFill>
            </a:ln>
          </p:spPr>
          <p:txBody>
            <a:bodyPr wrap="square" lIns="0" tIns="0" rIns="0" bIns="0" rtlCol="0"/>
            <a:lstStyle/>
            <a:p>
              <a:endParaRPr/>
            </a:p>
          </p:txBody>
        </p:sp>
      </p:grpSp>
      <p:pic>
        <p:nvPicPr>
          <p:cNvPr id="11" name="object 25">
            <a:extLst>
              <a:ext uri="{FF2B5EF4-FFF2-40B4-BE49-F238E27FC236}">
                <a16:creationId xmlns:a16="http://schemas.microsoft.com/office/drawing/2014/main" id="{1DA5F567-7038-5EC3-0DC5-08DCDFEC5B92}"/>
              </a:ext>
            </a:extLst>
          </p:cNvPr>
          <p:cNvPicPr/>
          <p:nvPr userDrawn="1"/>
        </p:nvPicPr>
        <p:blipFill>
          <a:blip r:embed="rId3" cstate="print"/>
          <a:stretch>
            <a:fillRect/>
          </a:stretch>
        </p:blipFill>
        <p:spPr>
          <a:xfrm>
            <a:off x="62443" y="5661248"/>
            <a:ext cx="585222" cy="1053912"/>
          </a:xfrm>
          <a:prstGeom prst="rect">
            <a:avLst/>
          </a:prstGeom>
        </p:spPr>
      </p:pic>
      <p:grpSp>
        <p:nvGrpSpPr>
          <p:cNvPr id="12" name="object 16">
            <a:extLst>
              <a:ext uri="{FF2B5EF4-FFF2-40B4-BE49-F238E27FC236}">
                <a16:creationId xmlns:a16="http://schemas.microsoft.com/office/drawing/2014/main" id="{AA416C7E-2B17-28C0-1109-72C596A1C14B}"/>
              </a:ext>
            </a:extLst>
          </p:cNvPr>
          <p:cNvGrpSpPr/>
          <p:nvPr userDrawn="1"/>
        </p:nvGrpSpPr>
        <p:grpSpPr>
          <a:xfrm>
            <a:off x="10520788" y="493812"/>
            <a:ext cx="1667510" cy="342900"/>
            <a:chOff x="10533490" y="247178"/>
            <a:chExt cx="1667510" cy="342900"/>
          </a:xfrm>
        </p:grpSpPr>
        <p:sp>
          <p:nvSpPr>
            <p:cNvPr id="13" name="object 17">
              <a:extLst>
                <a:ext uri="{FF2B5EF4-FFF2-40B4-BE49-F238E27FC236}">
                  <a16:creationId xmlns:a16="http://schemas.microsoft.com/office/drawing/2014/main" id="{96036D04-DC54-9E00-3C25-BDFCF2E2D346}"/>
                </a:ext>
              </a:extLst>
            </p:cNvPr>
            <p:cNvSpPr/>
            <p:nvPr/>
          </p:nvSpPr>
          <p:spPr>
            <a:xfrm>
              <a:off x="11987603" y="253528"/>
              <a:ext cx="207010" cy="330200"/>
            </a:xfrm>
            <a:custGeom>
              <a:avLst/>
              <a:gdLst/>
              <a:ahLst/>
              <a:cxnLst/>
              <a:rect l="l" t="t" r="r" b="b"/>
              <a:pathLst>
                <a:path w="207009" h="330200">
                  <a:moveTo>
                    <a:pt x="89166" y="330200"/>
                  </a:moveTo>
                  <a:lnTo>
                    <a:pt x="206819" y="330200"/>
                  </a:lnTo>
                  <a:lnTo>
                    <a:pt x="117652" y="165100"/>
                  </a:lnTo>
                  <a:lnTo>
                    <a:pt x="206819" y="0"/>
                  </a:lnTo>
                  <a:lnTo>
                    <a:pt x="89166" y="0"/>
                  </a:lnTo>
                  <a:lnTo>
                    <a:pt x="0" y="165100"/>
                  </a:lnTo>
                  <a:lnTo>
                    <a:pt x="89166" y="330200"/>
                  </a:lnTo>
                  <a:close/>
                </a:path>
              </a:pathLst>
            </a:custGeom>
            <a:ln w="12700">
              <a:solidFill>
                <a:schemeClr val="bg1">
                  <a:alpha val="42000"/>
                </a:schemeClr>
              </a:solidFill>
            </a:ln>
          </p:spPr>
          <p:txBody>
            <a:bodyPr wrap="square" lIns="0" tIns="0" rIns="0" bIns="0" rtlCol="0"/>
            <a:lstStyle/>
            <a:p>
              <a:endParaRPr/>
            </a:p>
          </p:txBody>
        </p:sp>
        <p:sp>
          <p:nvSpPr>
            <p:cNvPr id="14" name="object 18">
              <a:extLst>
                <a:ext uri="{FF2B5EF4-FFF2-40B4-BE49-F238E27FC236}">
                  <a16:creationId xmlns:a16="http://schemas.microsoft.com/office/drawing/2014/main" id="{2BE3AEE1-1AAA-FB3D-2E4A-BFF48B3FAE7A}"/>
                </a:ext>
              </a:extLst>
            </p:cNvPr>
            <p:cNvSpPr/>
            <p:nvPr/>
          </p:nvSpPr>
          <p:spPr>
            <a:xfrm>
              <a:off x="11780781" y="253528"/>
              <a:ext cx="207010" cy="330200"/>
            </a:xfrm>
            <a:custGeom>
              <a:avLst/>
              <a:gdLst/>
              <a:ahLst/>
              <a:cxnLst/>
              <a:rect l="l" t="t" r="r" b="b"/>
              <a:pathLst>
                <a:path w="207009" h="330200">
                  <a:moveTo>
                    <a:pt x="89166" y="330200"/>
                  </a:moveTo>
                  <a:lnTo>
                    <a:pt x="206819" y="330200"/>
                  </a:lnTo>
                  <a:lnTo>
                    <a:pt x="117640" y="165100"/>
                  </a:lnTo>
                  <a:lnTo>
                    <a:pt x="206819" y="0"/>
                  </a:lnTo>
                  <a:lnTo>
                    <a:pt x="89166" y="0"/>
                  </a:lnTo>
                  <a:lnTo>
                    <a:pt x="0" y="165100"/>
                  </a:lnTo>
                  <a:lnTo>
                    <a:pt x="89166" y="330200"/>
                  </a:lnTo>
                  <a:close/>
                </a:path>
              </a:pathLst>
            </a:custGeom>
            <a:ln w="12700">
              <a:solidFill>
                <a:schemeClr val="bg1">
                  <a:alpha val="42000"/>
                </a:schemeClr>
              </a:solidFill>
            </a:ln>
          </p:spPr>
          <p:txBody>
            <a:bodyPr wrap="square" lIns="0" tIns="0" rIns="0" bIns="0" rtlCol="0"/>
            <a:lstStyle/>
            <a:p>
              <a:endParaRPr/>
            </a:p>
          </p:txBody>
        </p:sp>
        <p:sp>
          <p:nvSpPr>
            <p:cNvPr id="15" name="object 19">
              <a:extLst>
                <a:ext uri="{FF2B5EF4-FFF2-40B4-BE49-F238E27FC236}">
                  <a16:creationId xmlns:a16="http://schemas.microsoft.com/office/drawing/2014/main" id="{FA9B18B8-5DEB-A3D1-4AA0-0FD95D7EBD1F}"/>
                </a:ext>
              </a:extLst>
            </p:cNvPr>
            <p:cNvSpPr/>
            <p:nvPr/>
          </p:nvSpPr>
          <p:spPr>
            <a:xfrm>
              <a:off x="11573959" y="253528"/>
              <a:ext cx="207010" cy="330200"/>
            </a:xfrm>
            <a:custGeom>
              <a:avLst/>
              <a:gdLst/>
              <a:ahLst/>
              <a:cxnLst/>
              <a:rect l="l" t="t" r="r" b="b"/>
              <a:pathLst>
                <a:path w="207009" h="330200">
                  <a:moveTo>
                    <a:pt x="89166" y="330200"/>
                  </a:moveTo>
                  <a:lnTo>
                    <a:pt x="206819" y="330200"/>
                  </a:lnTo>
                  <a:lnTo>
                    <a:pt x="117640" y="165100"/>
                  </a:lnTo>
                  <a:lnTo>
                    <a:pt x="206819" y="0"/>
                  </a:lnTo>
                  <a:lnTo>
                    <a:pt x="89166" y="0"/>
                  </a:lnTo>
                  <a:lnTo>
                    <a:pt x="0" y="165100"/>
                  </a:lnTo>
                  <a:lnTo>
                    <a:pt x="89166" y="330200"/>
                  </a:lnTo>
                  <a:close/>
                </a:path>
              </a:pathLst>
            </a:custGeom>
            <a:ln w="12700">
              <a:solidFill>
                <a:schemeClr val="bg1">
                  <a:alpha val="42000"/>
                </a:schemeClr>
              </a:solidFill>
            </a:ln>
          </p:spPr>
          <p:txBody>
            <a:bodyPr wrap="square" lIns="0" tIns="0" rIns="0" bIns="0" rtlCol="0"/>
            <a:lstStyle/>
            <a:p>
              <a:endParaRPr/>
            </a:p>
          </p:txBody>
        </p:sp>
        <p:sp>
          <p:nvSpPr>
            <p:cNvPr id="16" name="object 20">
              <a:extLst>
                <a:ext uri="{FF2B5EF4-FFF2-40B4-BE49-F238E27FC236}">
                  <a16:creationId xmlns:a16="http://schemas.microsoft.com/office/drawing/2014/main" id="{F65A2B2E-EBAF-217D-163E-032F9866BF64}"/>
                </a:ext>
              </a:extLst>
            </p:cNvPr>
            <p:cNvSpPr/>
            <p:nvPr/>
          </p:nvSpPr>
          <p:spPr>
            <a:xfrm>
              <a:off x="11367138" y="253528"/>
              <a:ext cx="207010" cy="330200"/>
            </a:xfrm>
            <a:custGeom>
              <a:avLst/>
              <a:gdLst/>
              <a:ahLst/>
              <a:cxnLst/>
              <a:rect l="l" t="t" r="r" b="b"/>
              <a:pathLst>
                <a:path w="207009" h="330200">
                  <a:moveTo>
                    <a:pt x="89166" y="330200"/>
                  </a:moveTo>
                  <a:lnTo>
                    <a:pt x="206819" y="330200"/>
                  </a:lnTo>
                  <a:lnTo>
                    <a:pt x="117640" y="165100"/>
                  </a:lnTo>
                  <a:lnTo>
                    <a:pt x="206819" y="0"/>
                  </a:lnTo>
                  <a:lnTo>
                    <a:pt x="89166" y="0"/>
                  </a:lnTo>
                  <a:lnTo>
                    <a:pt x="0" y="165100"/>
                  </a:lnTo>
                  <a:lnTo>
                    <a:pt x="89166" y="330200"/>
                  </a:lnTo>
                  <a:close/>
                </a:path>
              </a:pathLst>
            </a:custGeom>
            <a:ln w="12700">
              <a:solidFill>
                <a:schemeClr val="bg1">
                  <a:alpha val="42000"/>
                </a:schemeClr>
              </a:solidFill>
            </a:ln>
          </p:spPr>
          <p:txBody>
            <a:bodyPr wrap="square" lIns="0" tIns="0" rIns="0" bIns="0" rtlCol="0"/>
            <a:lstStyle/>
            <a:p>
              <a:endParaRPr/>
            </a:p>
          </p:txBody>
        </p:sp>
        <p:sp>
          <p:nvSpPr>
            <p:cNvPr id="17" name="object 21">
              <a:extLst>
                <a:ext uri="{FF2B5EF4-FFF2-40B4-BE49-F238E27FC236}">
                  <a16:creationId xmlns:a16="http://schemas.microsoft.com/office/drawing/2014/main" id="{8F8EBBA4-67E5-D2B5-0310-0447F89C508E}"/>
                </a:ext>
              </a:extLst>
            </p:cNvPr>
            <p:cNvSpPr/>
            <p:nvPr/>
          </p:nvSpPr>
          <p:spPr>
            <a:xfrm>
              <a:off x="11160316" y="253528"/>
              <a:ext cx="207010" cy="330200"/>
            </a:xfrm>
            <a:custGeom>
              <a:avLst/>
              <a:gdLst/>
              <a:ahLst/>
              <a:cxnLst/>
              <a:rect l="l" t="t" r="r" b="b"/>
              <a:pathLst>
                <a:path w="207009" h="330200">
                  <a:moveTo>
                    <a:pt x="89166" y="330200"/>
                  </a:moveTo>
                  <a:lnTo>
                    <a:pt x="206819" y="330200"/>
                  </a:lnTo>
                  <a:lnTo>
                    <a:pt x="117640" y="165100"/>
                  </a:lnTo>
                  <a:lnTo>
                    <a:pt x="206819" y="0"/>
                  </a:lnTo>
                  <a:lnTo>
                    <a:pt x="89166" y="0"/>
                  </a:lnTo>
                  <a:lnTo>
                    <a:pt x="0" y="165100"/>
                  </a:lnTo>
                  <a:lnTo>
                    <a:pt x="89166" y="330200"/>
                  </a:lnTo>
                  <a:close/>
                </a:path>
              </a:pathLst>
            </a:custGeom>
            <a:ln w="12700">
              <a:solidFill>
                <a:schemeClr val="bg1">
                  <a:alpha val="42000"/>
                </a:schemeClr>
              </a:solidFill>
            </a:ln>
          </p:spPr>
          <p:txBody>
            <a:bodyPr wrap="square" lIns="0" tIns="0" rIns="0" bIns="0" rtlCol="0"/>
            <a:lstStyle/>
            <a:p>
              <a:endParaRPr/>
            </a:p>
          </p:txBody>
        </p:sp>
        <p:sp>
          <p:nvSpPr>
            <p:cNvPr id="19" name="object 22">
              <a:extLst>
                <a:ext uri="{FF2B5EF4-FFF2-40B4-BE49-F238E27FC236}">
                  <a16:creationId xmlns:a16="http://schemas.microsoft.com/office/drawing/2014/main" id="{59927667-FA59-01B5-8E52-C932BCBA9416}"/>
                </a:ext>
              </a:extLst>
            </p:cNvPr>
            <p:cNvSpPr/>
            <p:nvPr/>
          </p:nvSpPr>
          <p:spPr>
            <a:xfrm>
              <a:off x="10953483" y="253528"/>
              <a:ext cx="207010" cy="330200"/>
            </a:xfrm>
            <a:custGeom>
              <a:avLst/>
              <a:gdLst/>
              <a:ahLst/>
              <a:cxnLst/>
              <a:rect l="l" t="t" r="r" b="b"/>
              <a:pathLst>
                <a:path w="207009" h="330200">
                  <a:moveTo>
                    <a:pt x="89166" y="330200"/>
                  </a:moveTo>
                  <a:lnTo>
                    <a:pt x="206832" y="330200"/>
                  </a:lnTo>
                  <a:lnTo>
                    <a:pt x="117652" y="165100"/>
                  </a:lnTo>
                  <a:lnTo>
                    <a:pt x="206832" y="0"/>
                  </a:lnTo>
                  <a:lnTo>
                    <a:pt x="89166" y="0"/>
                  </a:lnTo>
                  <a:lnTo>
                    <a:pt x="0" y="165100"/>
                  </a:lnTo>
                  <a:lnTo>
                    <a:pt x="89166" y="330200"/>
                  </a:lnTo>
                  <a:close/>
                </a:path>
              </a:pathLst>
            </a:custGeom>
            <a:ln w="12700">
              <a:solidFill>
                <a:schemeClr val="bg1">
                  <a:alpha val="42000"/>
                </a:schemeClr>
              </a:solidFill>
            </a:ln>
          </p:spPr>
          <p:txBody>
            <a:bodyPr wrap="square" lIns="0" tIns="0" rIns="0" bIns="0" rtlCol="0"/>
            <a:lstStyle/>
            <a:p>
              <a:endParaRPr/>
            </a:p>
          </p:txBody>
        </p:sp>
        <p:sp>
          <p:nvSpPr>
            <p:cNvPr id="20" name="object 23">
              <a:extLst>
                <a:ext uri="{FF2B5EF4-FFF2-40B4-BE49-F238E27FC236}">
                  <a16:creationId xmlns:a16="http://schemas.microsoft.com/office/drawing/2014/main" id="{609F1FBD-73BF-CC30-42B2-62C454A087B1}"/>
                </a:ext>
              </a:extLst>
            </p:cNvPr>
            <p:cNvSpPr/>
            <p:nvPr/>
          </p:nvSpPr>
          <p:spPr>
            <a:xfrm>
              <a:off x="10746661" y="253528"/>
              <a:ext cx="207010" cy="330200"/>
            </a:xfrm>
            <a:custGeom>
              <a:avLst/>
              <a:gdLst/>
              <a:ahLst/>
              <a:cxnLst/>
              <a:rect l="l" t="t" r="r" b="b"/>
              <a:pathLst>
                <a:path w="207009" h="330200">
                  <a:moveTo>
                    <a:pt x="89166" y="330200"/>
                  </a:moveTo>
                  <a:lnTo>
                    <a:pt x="206832" y="330200"/>
                  </a:lnTo>
                  <a:lnTo>
                    <a:pt x="117652" y="165100"/>
                  </a:lnTo>
                  <a:lnTo>
                    <a:pt x="206832" y="0"/>
                  </a:lnTo>
                  <a:lnTo>
                    <a:pt x="89166" y="0"/>
                  </a:lnTo>
                  <a:lnTo>
                    <a:pt x="0" y="165100"/>
                  </a:lnTo>
                  <a:lnTo>
                    <a:pt x="89166" y="330200"/>
                  </a:lnTo>
                  <a:close/>
                </a:path>
              </a:pathLst>
            </a:custGeom>
            <a:ln w="12700">
              <a:solidFill>
                <a:schemeClr val="bg1">
                  <a:alpha val="42000"/>
                </a:schemeClr>
              </a:solidFill>
            </a:ln>
          </p:spPr>
          <p:txBody>
            <a:bodyPr wrap="square" lIns="0" tIns="0" rIns="0" bIns="0" rtlCol="0"/>
            <a:lstStyle/>
            <a:p>
              <a:endParaRPr dirty="0"/>
            </a:p>
          </p:txBody>
        </p:sp>
        <p:sp>
          <p:nvSpPr>
            <p:cNvPr id="21" name="object 24">
              <a:extLst>
                <a:ext uri="{FF2B5EF4-FFF2-40B4-BE49-F238E27FC236}">
                  <a16:creationId xmlns:a16="http://schemas.microsoft.com/office/drawing/2014/main" id="{52540216-6C53-0D33-12C9-E0E33A27BAD9}"/>
                </a:ext>
              </a:extLst>
            </p:cNvPr>
            <p:cNvSpPr/>
            <p:nvPr/>
          </p:nvSpPr>
          <p:spPr>
            <a:xfrm>
              <a:off x="10539840" y="253528"/>
              <a:ext cx="207010" cy="330200"/>
            </a:xfrm>
            <a:custGeom>
              <a:avLst/>
              <a:gdLst/>
              <a:ahLst/>
              <a:cxnLst/>
              <a:rect l="l" t="t" r="r" b="b"/>
              <a:pathLst>
                <a:path w="207009" h="330200">
                  <a:moveTo>
                    <a:pt x="89166" y="330200"/>
                  </a:moveTo>
                  <a:lnTo>
                    <a:pt x="206832" y="330200"/>
                  </a:lnTo>
                  <a:lnTo>
                    <a:pt x="117652" y="165100"/>
                  </a:lnTo>
                  <a:lnTo>
                    <a:pt x="206832" y="0"/>
                  </a:lnTo>
                  <a:lnTo>
                    <a:pt x="89166" y="0"/>
                  </a:lnTo>
                  <a:lnTo>
                    <a:pt x="0" y="165100"/>
                  </a:lnTo>
                  <a:lnTo>
                    <a:pt x="89166" y="330200"/>
                  </a:lnTo>
                  <a:close/>
                </a:path>
              </a:pathLst>
            </a:custGeom>
            <a:ln w="12700">
              <a:solidFill>
                <a:schemeClr val="bg1">
                  <a:alpha val="42000"/>
                </a:schemeClr>
              </a:solidFill>
            </a:ln>
          </p:spPr>
          <p:txBody>
            <a:bodyPr wrap="square" lIns="0" tIns="0" rIns="0" bIns="0" rtlCol="0"/>
            <a:lstStyle/>
            <a:p>
              <a:endParaRPr/>
            </a:p>
          </p:txBody>
        </p:sp>
      </p:grpSp>
      <p:grpSp>
        <p:nvGrpSpPr>
          <p:cNvPr id="22" name="Group 21">
            <a:extLst>
              <a:ext uri="{FF2B5EF4-FFF2-40B4-BE49-F238E27FC236}">
                <a16:creationId xmlns:a16="http://schemas.microsoft.com/office/drawing/2014/main" id="{B05E558A-5A40-0DF0-6C43-6878778E778E}"/>
              </a:ext>
            </a:extLst>
          </p:cNvPr>
          <p:cNvGrpSpPr/>
          <p:nvPr userDrawn="1"/>
        </p:nvGrpSpPr>
        <p:grpSpPr>
          <a:xfrm>
            <a:off x="11942201" y="2838456"/>
            <a:ext cx="123825" cy="1335476"/>
            <a:chOff x="11942201" y="2838456"/>
            <a:chExt cx="123825" cy="1335476"/>
          </a:xfrm>
        </p:grpSpPr>
        <p:pic>
          <p:nvPicPr>
            <p:cNvPr id="23" name="object 7">
              <a:extLst>
                <a:ext uri="{FF2B5EF4-FFF2-40B4-BE49-F238E27FC236}">
                  <a16:creationId xmlns:a16="http://schemas.microsoft.com/office/drawing/2014/main" id="{5106F45F-63FA-1ED2-BF34-085F5BE4051A}"/>
                </a:ext>
              </a:extLst>
            </p:cNvPr>
            <p:cNvPicPr/>
            <p:nvPr/>
          </p:nvPicPr>
          <p:blipFill>
            <a:blip r:embed="rId4" cstate="print">
              <a:lum bright="70000" contrast="-70000"/>
            </a:blip>
            <a:stretch>
              <a:fillRect/>
            </a:stretch>
          </p:blipFill>
          <p:spPr>
            <a:xfrm>
              <a:off x="11942201" y="4050463"/>
              <a:ext cx="123444" cy="123469"/>
            </a:xfrm>
            <a:prstGeom prst="rect">
              <a:avLst/>
            </a:prstGeom>
          </p:spPr>
        </p:pic>
        <p:pic>
          <p:nvPicPr>
            <p:cNvPr id="24" name="object 8">
              <a:extLst>
                <a:ext uri="{FF2B5EF4-FFF2-40B4-BE49-F238E27FC236}">
                  <a16:creationId xmlns:a16="http://schemas.microsoft.com/office/drawing/2014/main" id="{8B15E227-6B31-B261-D0A0-92CD4D89038D}"/>
                </a:ext>
              </a:extLst>
            </p:cNvPr>
            <p:cNvPicPr/>
            <p:nvPr/>
          </p:nvPicPr>
          <p:blipFill>
            <a:blip r:embed="rId4" cstate="print">
              <a:lum bright="70000" contrast="-70000"/>
            </a:blip>
            <a:stretch>
              <a:fillRect/>
            </a:stretch>
          </p:blipFill>
          <p:spPr>
            <a:xfrm>
              <a:off x="11942201" y="3875056"/>
              <a:ext cx="123444" cy="123469"/>
            </a:xfrm>
            <a:prstGeom prst="rect">
              <a:avLst/>
            </a:prstGeom>
          </p:spPr>
        </p:pic>
        <p:pic>
          <p:nvPicPr>
            <p:cNvPr id="25" name="object 9">
              <a:extLst>
                <a:ext uri="{FF2B5EF4-FFF2-40B4-BE49-F238E27FC236}">
                  <a16:creationId xmlns:a16="http://schemas.microsoft.com/office/drawing/2014/main" id="{5376D9FF-60D5-6786-0ED9-EAA24A0DE405}"/>
                </a:ext>
              </a:extLst>
            </p:cNvPr>
            <p:cNvPicPr/>
            <p:nvPr/>
          </p:nvPicPr>
          <p:blipFill>
            <a:blip r:embed="rId5" cstate="print">
              <a:lum bright="70000" contrast="-70000"/>
            </a:blip>
            <a:stretch>
              <a:fillRect/>
            </a:stretch>
          </p:blipFill>
          <p:spPr>
            <a:xfrm>
              <a:off x="11942201" y="3699662"/>
              <a:ext cx="123444" cy="123456"/>
            </a:xfrm>
            <a:prstGeom prst="rect">
              <a:avLst/>
            </a:prstGeom>
          </p:spPr>
        </p:pic>
        <p:grpSp>
          <p:nvGrpSpPr>
            <p:cNvPr id="26" name="object 10">
              <a:extLst>
                <a:ext uri="{FF2B5EF4-FFF2-40B4-BE49-F238E27FC236}">
                  <a16:creationId xmlns:a16="http://schemas.microsoft.com/office/drawing/2014/main" id="{F29FE892-108D-A815-1BD0-362B162E1AF5}"/>
                </a:ext>
              </a:extLst>
            </p:cNvPr>
            <p:cNvGrpSpPr/>
            <p:nvPr/>
          </p:nvGrpSpPr>
          <p:grpSpPr>
            <a:xfrm>
              <a:off x="11942201" y="3364676"/>
              <a:ext cx="123825" cy="283210"/>
              <a:chOff x="11925875" y="3263078"/>
              <a:chExt cx="123825" cy="283210"/>
            </a:xfrm>
          </p:grpSpPr>
          <p:pic>
            <p:nvPicPr>
              <p:cNvPr id="30" name="object 11">
                <a:extLst>
                  <a:ext uri="{FF2B5EF4-FFF2-40B4-BE49-F238E27FC236}">
                    <a16:creationId xmlns:a16="http://schemas.microsoft.com/office/drawing/2014/main" id="{449EF488-DC38-0F7A-AE75-488862CB42FC}"/>
                  </a:ext>
                </a:extLst>
              </p:cNvPr>
              <p:cNvPicPr/>
              <p:nvPr/>
            </p:nvPicPr>
            <p:blipFill>
              <a:blip r:embed="rId5" cstate="print">
                <a:lum bright="70000" contrast="-70000"/>
              </a:blip>
              <a:stretch>
                <a:fillRect/>
              </a:stretch>
            </p:blipFill>
            <p:spPr>
              <a:xfrm>
                <a:off x="11925875" y="3422658"/>
                <a:ext cx="123444" cy="123456"/>
              </a:xfrm>
              <a:prstGeom prst="rect">
                <a:avLst/>
              </a:prstGeom>
            </p:spPr>
          </p:pic>
          <p:pic>
            <p:nvPicPr>
              <p:cNvPr id="31" name="object 12">
                <a:extLst>
                  <a:ext uri="{FF2B5EF4-FFF2-40B4-BE49-F238E27FC236}">
                    <a16:creationId xmlns:a16="http://schemas.microsoft.com/office/drawing/2014/main" id="{3DCFE1BF-B8BA-2287-7A73-24E42A2A9D61}"/>
                  </a:ext>
                </a:extLst>
              </p:cNvPr>
              <p:cNvPicPr/>
              <p:nvPr/>
            </p:nvPicPr>
            <p:blipFill>
              <a:blip r:embed="rId6" cstate="print">
                <a:lum bright="70000" contrast="-70000"/>
              </a:blip>
              <a:stretch>
                <a:fillRect/>
              </a:stretch>
            </p:blipFill>
            <p:spPr>
              <a:xfrm>
                <a:off x="11925875" y="3263078"/>
                <a:ext cx="123444" cy="123456"/>
              </a:xfrm>
              <a:prstGeom prst="rect">
                <a:avLst/>
              </a:prstGeom>
            </p:spPr>
          </p:pic>
        </p:grpSp>
        <p:pic>
          <p:nvPicPr>
            <p:cNvPr id="27" name="object 13">
              <a:extLst>
                <a:ext uri="{FF2B5EF4-FFF2-40B4-BE49-F238E27FC236}">
                  <a16:creationId xmlns:a16="http://schemas.microsoft.com/office/drawing/2014/main" id="{A8A614DE-8F90-C841-BD45-90AA4EF4489D}"/>
                </a:ext>
              </a:extLst>
            </p:cNvPr>
            <p:cNvPicPr/>
            <p:nvPr/>
          </p:nvPicPr>
          <p:blipFill>
            <a:blip r:embed="rId7" cstate="print">
              <a:lum bright="70000" contrast="-70000"/>
            </a:blip>
            <a:stretch>
              <a:fillRect/>
            </a:stretch>
          </p:blipFill>
          <p:spPr>
            <a:xfrm>
              <a:off x="11942201" y="3189269"/>
              <a:ext cx="123444" cy="123456"/>
            </a:xfrm>
            <a:prstGeom prst="rect">
              <a:avLst/>
            </a:prstGeom>
          </p:spPr>
        </p:pic>
        <p:pic>
          <p:nvPicPr>
            <p:cNvPr id="28" name="object 14">
              <a:extLst>
                <a:ext uri="{FF2B5EF4-FFF2-40B4-BE49-F238E27FC236}">
                  <a16:creationId xmlns:a16="http://schemas.microsoft.com/office/drawing/2014/main" id="{C63C7DD4-9524-F363-6149-67E6D602EB68}"/>
                </a:ext>
              </a:extLst>
            </p:cNvPr>
            <p:cNvPicPr/>
            <p:nvPr/>
          </p:nvPicPr>
          <p:blipFill>
            <a:blip r:embed="rId5" cstate="print">
              <a:lum bright="70000" contrast="-70000"/>
            </a:blip>
            <a:stretch>
              <a:fillRect/>
            </a:stretch>
          </p:blipFill>
          <p:spPr>
            <a:xfrm>
              <a:off x="11942201" y="3013862"/>
              <a:ext cx="123444" cy="123456"/>
            </a:xfrm>
            <a:prstGeom prst="rect">
              <a:avLst/>
            </a:prstGeom>
          </p:spPr>
        </p:pic>
        <p:pic>
          <p:nvPicPr>
            <p:cNvPr id="29" name="object 15">
              <a:extLst>
                <a:ext uri="{FF2B5EF4-FFF2-40B4-BE49-F238E27FC236}">
                  <a16:creationId xmlns:a16="http://schemas.microsoft.com/office/drawing/2014/main" id="{71FE846B-4DDF-FA08-841F-24324E42548C}"/>
                </a:ext>
              </a:extLst>
            </p:cNvPr>
            <p:cNvPicPr/>
            <p:nvPr/>
          </p:nvPicPr>
          <p:blipFill>
            <a:blip r:embed="rId5" cstate="print">
              <a:lum bright="70000" contrast="-70000"/>
            </a:blip>
            <a:stretch>
              <a:fillRect/>
            </a:stretch>
          </p:blipFill>
          <p:spPr>
            <a:xfrm>
              <a:off x="11942201" y="2838456"/>
              <a:ext cx="123444" cy="123456"/>
            </a:xfrm>
            <a:prstGeom prst="rect">
              <a:avLst/>
            </a:prstGeom>
          </p:spPr>
        </p:pic>
      </p:grpSp>
      <p:pic>
        <p:nvPicPr>
          <p:cNvPr id="32" name="Graphic 31">
            <a:extLst>
              <a:ext uri="{FF2B5EF4-FFF2-40B4-BE49-F238E27FC236}">
                <a16:creationId xmlns:a16="http://schemas.microsoft.com/office/drawing/2014/main" id="{6F2AB069-56EE-E517-F203-F2CD023FDD8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4294757" y="1035091"/>
            <a:ext cx="3228787" cy="1291515"/>
          </a:xfrm>
          <a:prstGeom prst="rect">
            <a:avLst/>
          </a:prstGeom>
        </p:spPr>
      </p:pic>
      <p:sp>
        <p:nvSpPr>
          <p:cNvPr id="36" name="Slide Number Placeholder 35">
            <a:extLst>
              <a:ext uri="{FF2B5EF4-FFF2-40B4-BE49-F238E27FC236}">
                <a16:creationId xmlns:a16="http://schemas.microsoft.com/office/drawing/2014/main" id="{8D87DF50-437E-D115-FB7C-D50AB7D8ED15}"/>
              </a:ext>
            </a:extLst>
          </p:cNvPr>
          <p:cNvSpPr>
            <a:spLocks noGrp="1"/>
          </p:cNvSpPr>
          <p:nvPr>
            <p:ph type="sldNum" sz="quarter" idx="11"/>
          </p:nvPr>
        </p:nvSpPr>
        <p:spPr>
          <a:xfrm>
            <a:off x="4643599" y="6316104"/>
            <a:ext cx="2531102" cy="274320"/>
          </a:xfrm>
        </p:spPr>
        <p:txBody>
          <a:bodyPr/>
          <a:lstStyle>
            <a:lvl1pPr>
              <a:defRPr>
                <a:solidFill>
                  <a:schemeClr val="bg1"/>
                </a:solidFill>
                <a:latin typeface="+mj-lt"/>
              </a:defRPr>
            </a:lvl1pPr>
          </a:lstStyle>
          <a:p>
            <a:r>
              <a:rPr lang="en-US"/>
              <a:t>DATE</a:t>
            </a:r>
            <a:endParaRPr lang="en-US" dirty="0"/>
          </a:p>
        </p:txBody>
      </p:sp>
    </p:spTree>
    <p:extLst>
      <p:ext uri="{BB962C8B-B14F-4D97-AF65-F5344CB8AC3E}">
        <p14:creationId xmlns:p14="http://schemas.microsoft.com/office/powerpoint/2010/main" val="3522167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ayout 13">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7512526F-1ED1-5A1A-302B-08D3A72D3033}"/>
              </a:ext>
            </a:extLst>
          </p:cNvPr>
          <p:cNvPicPr>
            <a:picLocks noChangeAspect="1"/>
          </p:cNvPicPr>
          <p:nvPr userDrawn="1"/>
        </p:nvPicPr>
        <p:blipFill>
          <a:blip r:embed="rId2"/>
          <a:stretch>
            <a:fillRect/>
          </a:stretch>
        </p:blipFill>
        <p:spPr>
          <a:xfrm>
            <a:off x="-1187" y="-3307"/>
            <a:ext cx="638682" cy="6858000"/>
          </a:xfrm>
          <a:prstGeom prst="rect">
            <a:avLst/>
          </a:prstGeom>
        </p:spPr>
      </p:pic>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1099595" y="235034"/>
            <a:ext cx="10638315" cy="485648"/>
          </a:xfrm>
        </p:spPr>
        <p:txBody>
          <a:bodyPr>
            <a:noAutofit/>
          </a:bodyPr>
          <a:lstStyle>
            <a:lvl1pPr algn="l">
              <a:lnSpc>
                <a:spcPct val="100000"/>
              </a:lnSpc>
              <a:defRPr sz="2800" cap="none"/>
            </a:lvl1pPr>
          </a:lstStyle>
          <a:p>
            <a:r>
              <a:rPr lang="en-US" dirty="0"/>
              <a:t>Click To Edit Master Title Style</a:t>
            </a:r>
          </a:p>
        </p:txBody>
      </p:sp>
      <p:sp>
        <p:nvSpPr>
          <p:cNvPr id="3" name="Content Placeholder 2">
            <a:extLst>
              <a:ext uri="{FF2B5EF4-FFF2-40B4-BE49-F238E27FC236}">
                <a16:creationId xmlns:a16="http://schemas.microsoft.com/office/drawing/2014/main" id="{7B7D16D4-7E25-9912-ACC8-B00F43313368}"/>
              </a:ext>
            </a:extLst>
          </p:cNvPr>
          <p:cNvSpPr>
            <a:spLocks noGrp="1"/>
          </p:cNvSpPr>
          <p:nvPr>
            <p:ph idx="1"/>
          </p:nvPr>
        </p:nvSpPr>
        <p:spPr>
          <a:xfrm>
            <a:off x="1099595" y="998377"/>
            <a:ext cx="10638315" cy="5486400"/>
          </a:xfrm>
        </p:spPr>
        <p:txBody>
          <a:bodyPr>
            <a:noAutofit/>
          </a:bodyPr>
          <a:lstStyle>
            <a:lvl1pPr marL="285750" indent="-285750">
              <a:buFont typeface="Arial" panose="020B0604020202020204" pitchFamily="34" charset="0"/>
              <a:buChar char="•"/>
              <a:defRPr sz="1500"/>
            </a:lvl1pPr>
            <a:lvl2pPr>
              <a:defRPr sz="1500"/>
            </a:lvl2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a:extLst>
              <a:ext uri="{FF2B5EF4-FFF2-40B4-BE49-F238E27FC236}">
                <a16:creationId xmlns:a16="http://schemas.microsoft.com/office/drawing/2014/main" id="{F70F300C-FC15-78C9-279A-52F418544E7E}"/>
              </a:ext>
            </a:extLst>
          </p:cNvPr>
          <p:cNvGrpSpPr/>
          <p:nvPr userDrawn="1"/>
        </p:nvGrpSpPr>
        <p:grpSpPr>
          <a:xfrm>
            <a:off x="11942201" y="2838456"/>
            <a:ext cx="123825" cy="1335476"/>
            <a:chOff x="11942201" y="2838456"/>
            <a:chExt cx="123825" cy="1335476"/>
          </a:xfrm>
        </p:grpSpPr>
        <p:pic>
          <p:nvPicPr>
            <p:cNvPr id="5" name="object 7">
              <a:extLst>
                <a:ext uri="{FF2B5EF4-FFF2-40B4-BE49-F238E27FC236}">
                  <a16:creationId xmlns:a16="http://schemas.microsoft.com/office/drawing/2014/main" id="{311BCB48-215B-90A1-460C-AB4507751F8E}"/>
                </a:ext>
              </a:extLst>
            </p:cNvPr>
            <p:cNvPicPr/>
            <p:nvPr/>
          </p:nvPicPr>
          <p:blipFill>
            <a:blip r:embed="rId3" cstate="print"/>
            <a:stretch>
              <a:fillRect/>
            </a:stretch>
          </p:blipFill>
          <p:spPr>
            <a:xfrm>
              <a:off x="11942201" y="4050463"/>
              <a:ext cx="123444" cy="123469"/>
            </a:xfrm>
            <a:prstGeom prst="rect">
              <a:avLst/>
            </a:prstGeom>
          </p:spPr>
        </p:pic>
        <p:pic>
          <p:nvPicPr>
            <p:cNvPr id="12" name="object 8">
              <a:extLst>
                <a:ext uri="{FF2B5EF4-FFF2-40B4-BE49-F238E27FC236}">
                  <a16:creationId xmlns:a16="http://schemas.microsoft.com/office/drawing/2014/main" id="{32910126-D22A-ED20-F8FF-0C3D79A80FEB}"/>
                </a:ext>
              </a:extLst>
            </p:cNvPr>
            <p:cNvPicPr/>
            <p:nvPr/>
          </p:nvPicPr>
          <p:blipFill>
            <a:blip r:embed="rId3" cstate="print"/>
            <a:stretch>
              <a:fillRect/>
            </a:stretch>
          </p:blipFill>
          <p:spPr>
            <a:xfrm>
              <a:off x="11942201" y="3875056"/>
              <a:ext cx="123444" cy="123469"/>
            </a:xfrm>
            <a:prstGeom prst="rect">
              <a:avLst/>
            </a:prstGeom>
          </p:spPr>
        </p:pic>
        <p:pic>
          <p:nvPicPr>
            <p:cNvPr id="15" name="object 9">
              <a:extLst>
                <a:ext uri="{FF2B5EF4-FFF2-40B4-BE49-F238E27FC236}">
                  <a16:creationId xmlns:a16="http://schemas.microsoft.com/office/drawing/2014/main" id="{819DB944-088F-4371-4DBE-B42A608F8163}"/>
                </a:ext>
              </a:extLst>
            </p:cNvPr>
            <p:cNvPicPr/>
            <p:nvPr/>
          </p:nvPicPr>
          <p:blipFill>
            <a:blip r:embed="rId4" cstate="print"/>
            <a:stretch>
              <a:fillRect/>
            </a:stretch>
          </p:blipFill>
          <p:spPr>
            <a:xfrm>
              <a:off x="11942201" y="3699662"/>
              <a:ext cx="123444" cy="123456"/>
            </a:xfrm>
            <a:prstGeom prst="rect">
              <a:avLst/>
            </a:prstGeom>
          </p:spPr>
        </p:pic>
        <p:grpSp>
          <p:nvGrpSpPr>
            <p:cNvPr id="16" name="object 10">
              <a:extLst>
                <a:ext uri="{FF2B5EF4-FFF2-40B4-BE49-F238E27FC236}">
                  <a16:creationId xmlns:a16="http://schemas.microsoft.com/office/drawing/2014/main" id="{FFDD1E9E-D9FA-C1AC-0D0A-C240700032E6}"/>
                </a:ext>
              </a:extLst>
            </p:cNvPr>
            <p:cNvGrpSpPr/>
            <p:nvPr/>
          </p:nvGrpSpPr>
          <p:grpSpPr>
            <a:xfrm>
              <a:off x="11942201" y="3364676"/>
              <a:ext cx="123825" cy="283210"/>
              <a:chOff x="11925875" y="3263078"/>
              <a:chExt cx="123825" cy="283210"/>
            </a:xfrm>
          </p:grpSpPr>
          <p:pic>
            <p:nvPicPr>
              <p:cNvPr id="20" name="object 11">
                <a:extLst>
                  <a:ext uri="{FF2B5EF4-FFF2-40B4-BE49-F238E27FC236}">
                    <a16:creationId xmlns:a16="http://schemas.microsoft.com/office/drawing/2014/main" id="{D6D98853-2608-8582-6DC1-FFDD88024978}"/>
                  </a:ext>
                </a:extLst>
              </p:cNvPr>
              <p:cNvPicPr/>
              <p:nvPr/>
            </p:nvPicPr>
            <p:blipFill>
              <a:blip r:embed="rId4" cstate="print"/>
              <a:stretch>
                <a:fillRect/>
              </a:stretch>
            </p:blipFill>
            <p:spPr>
              <a:xfrm>
                <a:off x="11925875" y="3422658"/>
                <a:ext cx="123444" cy="123456"/>
              </a:xfrm>
              <a:prstGeom prst="rect">
                <a:avLst/>
              </a:prstGeom>
            </p:spPr>
          </p:pic>
          <p:pic>
            <p:nvPicPr>
              <p:cNvPr id="21" name="object 12">
                <a:extLst>
                  <a:ext uri="{FF2B5EF4-FFF2-40B4-BE49-F238E27FC236}">
                    <a16:creationId xmlns:a16="http://schemas.microsoft.com/office/drawing/2014/main" id="{026FA9FB-AEBC-5EE0-F976-31AB7DCD4C0F}"/>
                  </a:ext>
                </a:extLst>
              </p:cNvPr>
              <p:cNvPicPr/>
              <p:nvPr/>
            </p:nvPicPr>
            <p:blipFill>
              <a:blip r:embed="rId5" cstate="print"/>
              <a:stretch>
                <a:fillRect/>
              </a:stretch>
            </p:blipFill>
            <p:spPr>
              <a:xfrm>
                <a:off x="11925875" y="3263078"/>
                <a:ext cx="123444" cy="123456"/>
              </a:xfrm>
              <a:prstGeom prst="rect">
                <a:avLst/>
              </a:prstGeom>
            </p:spPr>
          </p:pic>
        </p:grpSp>
        <p:pic>
          <p:nvPicPr>
            <p:cNvPr id="17" name="object 13">
              <a:extLst>
                <a:ext uri="{FF2B5EF4-FFF2-40B4-BE49-F238E27FC236}">
                  <a16:creationId xmlns:a16="http://schemas.microsoft.com/office/drawing/2014/main" id="{D31AA1C1-0831-AD44-090E-43DB4E3F7A61}"/>
                </a:ext>
              </a:extLst>
            </p:cNvPr>
            <p:cNvPicPr/>
            <p:nvPr/>
          </p:nvPicPr>
          <p:blipFill>
            <a:blip r:embed="rId6" cstate="print"/>
            <a:stretch>
              <a:fillRect/>
            </a:stretch>
          </p:blipFill>
          <p:spPr>
            <a:xfrm>
              <a:off x="11942201" y="3189269"/>
              <a:ext cx="123444" cy="123456"/>
            </a:xfrm>
            <a:prstGeom prst="rect">
              <a:avLst/>
            </a:prstGeom>
          </p:spPr>
        </p:pic>
        <p:pic>
          <p:nvPicPr>
            <p:cNvPr id="18" name="object 14">
              <a:extLst>
                <a:ext uri="{FF2B5EF4-FFF2-40B4-BE49-F238E27FC236}">
                  <a16:creationId xmlns:a16="http://schemas.microsoft.com/office/drawing/2014/main" id="{88515F1C-0AC0-E7ED-6B43-B7A6BE728235}"/>
                </a:ext>
              </a:extLst>
            </p:cNvPr>
            <p:cNvPicPr/>
            <p:nvPr/>
          </p:nvPicPr>
          <p:blipFill>
            <a:blip r:embed="rId4" cstate="print"/>
            <a:stretch>
              <a:fillRect/>
            </a:stretch>
          </p:blipFill>
          <p:spPr>
            <a:xfrm>
              <a:off x="11942201" y="3013862"/>
              <a:ext cx="123444" cy="123456"/>
            </a:xfrm>
            <a:prstGeom prst="rect">
              <a:avLst/>
            </a:prstGeom>
          </p:spPr>
        </p:pic>
        <p:pic>
          <p:nvPicPr>
            <p:cNvPr id="19" name="object 15">
              <a:extLst>
                <a:ext uri="{FF2B5EF4-FFF2-40B4-BE49-F238E27FC236}">
                  <a16:creationId xmlns:a16="http://schemas.microsoft.com/office/drawing/2014/main" id="{65141656-AC41-AFF0-C30A-18C439AB313C}"/>
                </a:ext>
              </a:extLst>
            </p:cNvPr>
            <p:cNvPicPr/>
            <p:nvPr/>
          </p:nvPicPr>
          <p:blipFill>
            <a:blip r:embed="rId4" cstate="print"/>
            <a:stretch>
              <a:fillRect/>
            </a:stretch>
          </p:blipFill>
          <p:spPr>
            <a:xfrm>
              <a:off x="11942201" y="2838456"/>
              <a:ext cx="123444" cy="123456"/>
            </a:xfrm>
            <a:prstGeom prst="rect">
              <a:avLst/>
            </a:prstGeom>
          </p:spPr>
        </p:pic>
      </p:grpSp>
      <p:pic>
        <p:nvPicPr>
          <p:cNvPr id="22" name="Google Shape;262;p2">
            <a:extLst>
              <a:ext uri="{FF2B5EF4-FFF2-40B4-BE49-F238E27FC236}">
                <a16:creationId xmlns:a16="http://schemas.microsoft.com/office/drawing/2014/main" id="{F891A4BC-29B7-B418-4C35-74D09D526CE7}"/>
              </a:ext>
            </a:extLst>
          </p:cNvPr>
          <p:cNvPicPr preferRelativeResize="0"/>
          <p:nvPr userDrawn="1"/>
        </p:nvPicPr>
        <p:blipFill rotWithShape="1">
          <a:blip r:embed="rId7">
            <a:alphaModFix/>
          </a:blip>
          <a:srcRect/>
          <a:stretch/>
        </p:blipFill>
        <p:spPr>
          <a:xfrm>
            <a:off x="10805790" y="6287638"/>
            <a:ext cx="1285318" cy="572672"/>
          </a:xfrm>
          <a:prstGeom prst="rect">
            <a:avLst/>
          </a:prstGeom>
          <a:noFill/>
          <a:ln>
            <a:noFill/>
          </a:ln>
        </p:spPr>
      </p:pic>
      <p:grpSp>
        <p:nvGrpSpPr>
          <p:cNvPr id="7" name="Group 6">
            <a:extLst>
              <a:ext uri="{FF2B5EF4-FFF2-40B4-BE49-F238E27FC236}">
                <a16:creationId xmlns:a16="http://schemas.microsoft.com/office/drawing/2014/main" id="{FAC9A423-3193-FC50-156A-77F377A7C53C}"/>
              </a:ext>
            </a:extLst>
          </p:cNvPr>
          <p:cNvGrpSpPr/>
          <p:nvPr userDrawn="1"/>
        </p:nvGrpSpPr>
        <p:grpSpPr>
          <a:xfrm>
            <a:off x="58376" y="362496"/>
            <a:ext cx="518159" cy="330200"/>
            <a:chOff x="263352" y="362496"/>
            <a:chExt cx="518159" cy="330200"/>
          </a:xfrm>
        </p:grpSpPr>
        <p:sp>
          <p:nvSpPr>
            <p:cNvPr id="8" name="object 3">
              <a:extLst>
                <a:ext uri="{FF2B5EF4-FFF2-40B4-BE49-F238E27FC236}">
                  <a16:creationId xmlns:a16="http://schemas.microsoft.com/office/drawing/2014/main" id="{DF9D658C-9EDF-4038-2640-C35EC13CDEF4}"/>
                </a:ext>
              </a:extLst>
            </p:cNvPr>
            <p:cNvSpPr/>
            <p:nvPr/>
          </p:nvSpPr>
          <p:spPr>
            <a:xfrm>
              <a:off x="263352" y="362496"/>
              <a:ext cx="518159" cy="0"/>
            </a:xfrm>
            <a:custGeom>
              <a:avLst/>
              <a:gdLst/>
              <a:ahLst/>
              <a:cxnLst/>
              <a:rect l="l" t="t" r="r" b="b"/>
              <a:pathLst>
                <a:path w="518159">
                  <a:moveTo>
                    <a:pt x="0" y="0"/>
                  </a:moveTo>
                  <a:lnTo>
                    <a:pt x="517588" y="0"/>
                  </a:lnTo>
                </a:path>
              </a:pathLst>
            </a:custGeom>
            <a:ln w="12700">
              <a:solidFill>
                <a:schemeClr val="bg1"/>
              </a:solidFill>
            </a:ln>
          </p:spPr>
          <p:txBody>
            <a:bodyPr wrap="square" lIns="0" tIns="0" rIns="0" bIns="0" rtlCol="0"/>
            <a:lstStyle/>
            <a:p>
              <a:endParaRPr/>
            </a:p>
          </p:txBody>
        </p:sp>
        <p:sp>
          <p:nvSpPr>
            <p:cNvPr id="9" name="object 4">
              <a:extLst>
                <a:ext uri="{FF2B5EF4-FFF2-40B4-BE49-F238E27FC236}">
                  <a16:creationId xmlns:a16="http://schemas.microsoft.com/office/drawing/2014/main" id="{A767B8D4-3C0C-A67E-3B88-9BE113E39A9E}"/>
                </a:ext>
              </a:extLst>
            </p:cNvPr>
            <p:cNvSpPr/>
            <p:nvPr/>
          </p:nvSpPr>
          <p:spPr>
            <a:xfrm>
              <a:off x="263352" y="464096"/>
              <a:ext cx="518159" cy="0"/>
            </a:xfrm>
            <a:custGeom>
              <a:avLst/>
              <a:gdLst/>
              <a:ahLst/>
              <a:cxnLst/>
              <a:rect l="l" t="t" r="r" b="b"/>
              <a:pathLst>
                <a:path w="518159">
                  <a:moveTo>
                    <a:pt x="0" y="0"/>
                  </a:moveTo>
                  <a:lnTo>
                    <a:pt x="517588" y="0"/>
                  </a:lnTo>
                </a:path>
              </a:pathLst>
            </a:custGeom>
            <a:ln w="12700">
              <a:solidFill>
                <a:schemeClr val="bg1"/>
              </a:solidFill>
            </a:ln>
          </p:spPr>
          <p:txBody>
            <a:bodyPr wrap="square" lIns="0" tIns="0" rIns="0" bIns="0" rtlCol="0"/>
            <a:lstStyle/>
            <a:p>
              <a:endParaRPr/>
            </a:p>
          </p:txBody>
        </p:sp>
        <p:sp>
          <p:nvSpPr>
            <p:cNvPr id="10" name="object 5">
              <a:extLst>
                <a:ext uri="{FF2B5EF4-FFF2-40B4-BE49-F238E27FC236}">
                  <a16:creationId xmlns:a16="http://schemas.microsoft.com/office/drawing/2014/main" id="{D4C4FEBA-8881-975E-8B92-25660224D230}"/>
                </a:ext>
              </a:extLst>
            </p:cNvPr>
            <p:cNvSpPr/>
            <p:nvPr/>
          </p:nvSpPr>
          <p:spPr>
            <a:xfrm>
              <a:off x="263352" y="591096"/>
              <a:ext cx="518159" cy="0"/>
            </a:xfrm>
            <a:custGeom>
              <a:avLst/>
              <a:gdLst/>
              <a:ahLst/>
              <a:cxnLst/>
              <a:rect l="l" t="t" r="r" b="b"/>
              <a:pathLst>
                <a:path w="518159">
                  <a:moveTo>
                    <a:pt x="0" y="0"/>
                  </a:moveTo>
                  <a:lnTo>
                    <a:pt x="517588" y="0"/>
                  </a:lnTo>
                </a:path>
              </a:pathLst>
            </a:custGeom>
            <a:ln w="12700">
              <a:solidFill>
                <a:schemeClr val="bg1"/>
              </a:solidFill>
            </a:ln>
          </p:spPr>
          <p:txBody>
            <a:bodyPr wrap="square" lIns="0" tIns="0" rIns="0" bIns="0" rtlCol="0"/>
            <a:lstStyle/>
            <a:p>
              <a:endParaRPr/>
            </a:p>
          </p:txBody>
        </p:sp>
        <p:sp>
          <p:nvSpPr>
            <p:cNvPr id="11" name="object 6">
              <a:extLst>
                <a:ext uri="{FF2B5EF4-FFF2-40B4-BE49-F238E27FC236}">
                  <a16:creationId xmlns:a16="http://schemas.microsoft.com/office/drawing/2014/main" id="{286D3E00-C1F6-6BB6-A39E-A8415E3B49BF}"/>
                </a:ext>
              </a:extLst>
            </p:cNvPr>
            <p:cNvSpPr/>
            <p:nvPr/>
          </p:nvSpPr>
          <p:spPr>
            <a:xfrm>
              <a:off x="263352" y="692696"/>
              <a:ext cx="518159" cy="0"/>
            </a:xfrm>
            <a:custGeom>
              <a:avLst/>
              <a:gdLst/>
              <a:ahLst/>
              <a:cxnLst/>
              <a:rect l="l" t="t" r="r" b="b"/>
              <a:pathLst>
                <a:path w="518159">
                  <a:moveTo>
                    <a:pt x="0" y="0"/>
                  </a:moveTo>
                  <a:lnTo>
                    <a:pt x="517588" y="0"/>
                  </a:lnTo>
                </a:path>
              </a:pathLst>
            </a:custGeom>
            <a:ln w="12700">
              <a:solidFill>
                <a:schemeClr val="bg1"/>
              </a:solidFill>
            </a:ln>
          </p:spPr>
          <p:txBody>
            <a:bodyPr wrap="square" lIns="0" tIns="0" rIns="0" bIns="0" rtlCol="0"/>
            <a:lstStyle/>
            <a:p>
              <a:endParaRPr/>
            </a:p>
          </p:txBody>
        </p:sp>
      </p:grpSp>
    </p:spTree>
    <p:extLst>
      <p:ext uri="{BB962C8B-B14F-4D97-AF65-F5344CB8AC3E}">
        <p14:creationId xmlns:p14="http://schemas.microsoft.com/office/powerpoint/2010/main" val="3887105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ayout 14">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7512526F-1ED1-5A1A-302B-08D3A72D3033}"/>
              </a:ext>
            </a:extLst>
          </p:cNvPr>
          <p:cNvPicPr>
            <a:picLocks noChangeAspect="1"/>
          </p:cNvPicPr>
          <p:nvPr userDrawn="1"/>
        </p:nvPicPr>
        <p:blipFill>
          <a:blip r:embed="rId2"/>
          <a:stretch>
            <a:fillRect/>
          </a:stretch>
        </p:blipFill>
        <p:spPr>
          <a:xfrm>
            <a:off x="-1187" y="-3307"/>
            <a:ext cx="638682" cy="6858000"/>
          </a:xfrm>
          <a:prstGeom prst="rect">
            <a:avLst/>
          </a:prstGeom>
        </p:spPr>
      </p:pic>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1099595" y="235034"/>
            <a:ext cx="10638315" cy="485648"/>
          </a:xfrm>
        </p:spPr>
        <p:txBody>
          <a:bodyPr>
            <a:noAutofit/>
          </a:bodyPr>
          <a:lstStyle>
            <a:lvl1pPr algn="l">
              <a:lnSpc>
                <a:spcPct val="100000"/>
              </a:lnSpc>
              <a:defRPr sz="2800" cap="none"/>
            </a:lvl1pPr>
          </a:lstStyle>
          <a:p>
            <a:r>
              <a:rPr lang="en-US" dirty="0"/>
              <a:t>Click To Edit Master Title Style</a:t>
            </a:r>
          </a:p>
        </p:txBody>
      </p:sp>
      <p:grpSp>
        <p:nvGrpSpPr>
          <p:cNvPr id="4" name="Group 3">
            <a:extLst>
              <a:ext uri="{FF2B5EF4-FFF2-40B4-BE49-F238E27FC236}">
                <a16:creationId xmlns:a16="http://schemas.microsoft.com/office/drawing/2014/main" id="{F70F300C-FC15-78C9-279A-52F418544E7E}"/>
              </a:ext>
            </a:extLst>
          </p:cNvPr>
          <p:cNvGrpSpPr/>
          <p:nvPr userDrawn="1"/>
        </p:nvGrpSpPr>
        <p:grpSpPr>
          <a:xfrm>
            <a:off x="11942201" y="2838456"/>
            <a:ext cx="123825" cy="1335476"/>
            <a:chOff x="11942201" y="2838456"/>
            <a:chExt cx="123825" cy="1335476"/>
          </a:xfrm>
        </p:grpSpPr>
        <p:pic>
          <p:nvPicPr>
            <p:cNvPr id="5" name="object 7">
              <a:extLst>
                <a:ext uri="{FF2B5EF4-FFF2-40B4-BE49-F238E27FC236}">
                  <a16:creationId xmlns:a16="http://schemas.microsoft.com/office/drawing/2014/main" id="{311BCB48-215B-90A1-460C-AB4507751F8E}"/>
                </a:ext>
              </a:extLst>
            </p:cNvPr>
            <p:cNvPicPr/>
            <p:nvPr/>
          </p:nvPicPr>
          <p:blipFill>
            <a:blip r:embed="rId3" cstate="print"/>
            <a:stretch>
              <a:fillRect/>
            </a:stretch>
          </p:blipFill>
          <p:spPr>
            <a:xfrm>
              <a:off x="11942201" y="4050463"/>
              <a:ext cx="123444" cy="123469"/>
            </a:xfrm>
            <a:prstGeom prst="rect">
              <a:avLst/>
            </a:prstGeom>
          </p:spPr>
        </p:pic>
        <p:pic>
          <p:nvPicPr>
            <p:cNvPr id="12" name="object 8">
              <a:extLst>
                <a:ext uri="{FF2B5EF4-FFF2-40B4-BE49-F238E27FC236}">
                  <a16:creationId xmlns:a16="http://schemas.microsoft.com/office/drawing/2014/main" id="{32910126-D22A-ED20-F8FF-0C3D79A80FEB}"/>
                </a:ext>
              </a:extLst>
            </p:cNvPr>
            <p:cNvPicPr/>
            <p:nvPr/>
          </p:nvPicPr>
          <p:blipFill>
            <a:blip r:embed="rId3" cstate="print"/>
            <a:stretch>
              <a:fillRect/>
            </a:stretch>
          </p:blipFill>
          <p:spPr>
            <a:xfrm>
              <a:off x="11942201" y="3875056"/>
              <a:ext cx="123444" cy="123469"/>
            </a:xfrm>
            <a:prstGeom prst="rect">
              <a:avLst/>
            </a:prstGeom>
          </p:spPr>
        </p:pic>
        <p:pic>
          <p:nvPicPr>
            <p:cNvPr id="15" name="object 9">
              <a:extLst>
                <a:ext uri="{FF2B5EF4-FFF2-40B4-BE49-F238E27FC236}">
                  <a16:creationId xmlns:a16="http://schemas.microsoft.com/office/drawing/2014/main" id="{819DB944-088F-4371-4DBE-B42A608F8163}"/>
                </a:ext>
              </a:extLst>
            </p:cNvPr>
            <p:cNvPicPr/>
            <p:nvPr/>
          </p:nvPicPr>
          <p:blipFill>
            <a:blip r:embed="rId4" cstate="print"/>
            <a:stretch>
              <a:fillRect/>
            </a:stretch>
          </p:blipFill>
          <p:spPr>
            <a:xfrm>
              <a:off x="11942201" y="3699662"/>
              <a:ext cx="123444" cy="123456"/>
            </a:xfrm>
            <a:prstGeom prst="rect">
              <a:avLst/>
            </a:prstGeom>
          </p:spPr>
        </p:pic>
        <p:grpSp>
          <p:nvGrpSpPr>
            <p:cNvPr id="16" name="object 10">
              <a:extLst>
                <a:ext uri="{FF2B5EF4-FFF2-40B4-BE49-F238E27FC236}">
                  <a16:creationId xmlns:a16="http://schemas.microsoft.com/office/drawing/2014/main" id="{FFDD1E9E-D9FA-C1AC-0D0A-C240700032E6}"/>
                </a:ext>
              </a:extLst>
            </p:cNvPr>
            <p:cNvGrpSpPr/>
            <p:nvPr/>
          </p:nvGrpSpPr>
          <p:grpSpPr>
            <a:xfrm>
              <a:off x="11942201" y="3364676"/>
              <a:ext cx="123825" cy="283210"/>
              <a:chOff x="11925875" y="3263078"/>
              <a:chExt cx="123825" cy="283210"/>
            </a:xfrm>
          </p:grpSpPr>
          <p:pic>
            <p:nvPicPr>
              <p:cNvPr id="20" name="object 11">
                <a:extLst>
                  <a:ext uri="{FF2B5EF4-FFF2-40B4-BE49-F238E27FC236}">
                    <a16:creationId xmlns:a16="http://schemas.microsoft.com/office/drawing/2014/main" id="{D6D98853-2608-8582-6DC1-FFDD88024978}"/>
                  </a:ext>
                </a:extLst>
              </p:cNvPr>
              <p:cNvPicPr/>
              <p:nvPr/>
            </p:nvPicPr>
            <p:blipFill>
              <a:blip r:embed="rId4" cstate="print"/>
              <a:stretch>
                <a:fillRect/>
              </a:stretch>
            </p:blipFill>
            <p:spPr>
              <a:xfrm>
                <a:off x="11925875" y="3422658"/>
                <a:ext cx="123444" cy="123456"/>
              </a:xfrm>
              <a:prstGeom prst="rect">
                <a:avLst/>
              </a:prstGeom>
            </p:spPr>
          </p:pic>
          <p:pic>
            <p:nvPicPr>
              <p:cNvPr id="21" name="object 12">
                <a:extLst>
                  <a:ext uri="{FF2B5EF4-FFF2-40B4-BE49-F238E27FC236}">
                    <a16:creationId xmlns:a16="http://schemas.microsoft.com/office/drawing/2014/main" id="{026FA9FB-AEBC-5EE0-F976-31AB7DCD4C0F}"/>
                  </a:ext>
                </a:extLst>
              </p:cNvPr>
              <p:cNvPicPr/>
              <p:nvPr/>
            </p:nvPicPr>
            <p:blipFill>
              <a:blip r:embed="rId5" cstate="print"/>
              <a:stretch>
                <a:fillRect/>
              </a:stretch>
            </p:blipFill>
            <p:spPr>
              <a:xfrm>
                <a:off x="11925875" y="3263078"/>
                <a:ext cx="123444" cy="123456"/>
              </a:xfrm>
              <a:prstGeom prst="rect">
                <a:avLst/>
              </a:prstGeom>
            </p:spPr>
          </p:pic>
        </p:grpSp>
        <p:pic>
          <p:nvPicPr>
            <p:cNvPr id="17" name="object 13">
              <a:extLst>
                <a:ext uri="{FF2B5EF4-FFF2-40B4-BE49-F238E27FC236}">
                  <a16:creationId xmlns:a16="http://schemas.microsoft.com/office/drawing/2014/main" id="{D31AA1C1-0831-AD44-090E-43DB4E3F7A61}"/>
                </a:ext>
              </a:extLst>
            </p:cNvPr>
            <p:cNvPicPr/>
            <p:nvPr/>
          </p:nvPicPr>
          <p:blipFill>
            <a:blip r:embed="rId6" cstate="print"/>
            <a:stretch>
              <a:fillRect/>
            </a:stretch>
          </p:blipFill>
          <p:spPr>
            <a:xfrm>
              <a:off x="11942201" y="3189269"/>
              <a:ext cx="123444" cy="123456"/>
            </a:xfrm>
            <a:prstGeom prst="rect">
              <a:avLst/>
            </a:prstGeom>
          </p:spPr>
        </p:pic>
        <p:pic>
          <p:nvPicPr>
            <p:cNvPr id="18" name="object 14">
              <a:extLst>
                <a:ext uri="{FF2B5EF4-FFF2-40B4-BE49-F238E27FC236}">
                  <a16:creationId xmlns:a16="http://schemas.microsoft.com/office/drawing/2014/main" id="{88515F1C-0AC0-E7ED-6B43-B7A6BE728235}"/>
                </a:ext>
              </a:extLst>
            </p:cNvPr>
            <p:cNvPicPr/>
            <p:nvPr/>
          </p:nvPicPr>
          <p:blipFill>
            <a:blip r:embed="rId4" cstate="print"/>
            <a:stretch>
              <a:fillRect/>
            </a:stretch>
          </p:blipFill>
          <p:spPr>
            <a:xfrm>
              <a:off x="11942201" y="3013862"/>
              <a:ext cx="123444" cy="123456"/>
            </a:xfrm>
            <a:prstGeom prst="rect">
              <a:avLst/>
            </a:prstGeom>
          </p:spPr>
        </p:pic>
        <p:pic>
          <p:nvPicPr>
            <p:cNvPr id="19" name="object 15">
              <a:extLst>
                <a:ext uri="{FF2B5EF4-FFF2-40B4-BE49-F238E27FC236}">
                  <a16:creationId xmlns:a16="http://schemas.microsoft.com/office/drawing/2014/main" id="{65141656-AC41-AFF0-C30A-18C439AB313C}"/>
                </a:ext>
              </a:extLst>
            </p:cNvPr>
            <p:cNvPicPr/>
            <p:nvPr/>
          </p:nvPicPr>
          <p:blipFill>
            <a:blip r:embed="rId4" cstate="print"/>
            <a:stretch>
              <a:fillRect/>
            </a:stretch>
          </p:blipFill>
          <p:spPr>
            <a:xfrm>
              <a:off x="11942201" y="2838456"/>
              <a:ext cx="123444" cy="123456"/>
            </a:xfrm>
            <a:prstGeom prst="rect">
              <a:avLst/>
            </a:prstGeom>
          </p:spPr>
        </p:pic>
      </p:grpSp>
      <p:pic>
        <p:nvPicPr>
          <p:cNvPr id="22" name="Google Shape;262;p2">
            <a:extLst>
              <a:ext uri="{FF2B5EF4-FFF2-40B4-BE49-F238E27FC236}">
                <a16:creationId xmlns:a16="http://schemas.microsoft.com/office/drawing/2014/main" id="{F891A4BC-29B7-B418-4C35-74D09D526CE7}"/>
              </a:ext>
            </a:extLst>
          </p:cNvPr>
          <p:cNvPicPr preferRelativeResize="0"/>
          <p:nvPr userDrawn="1"/>
        </p:nvPicPr>
        <p:blipFill rotWithShape="1">
          <a:blip r:embed="rId7">
            <a:alphaModFix/>
          </a:blip>
          <a:srcRect/>
          <a:stretch/>
        </p:blipFill>
        <p:spPr>
          <a:xfrm>
            <a:off x="10805790" y="6287638"/>
            <a:ext cx="1285318" cy="572672"/>
          </a:xfrm>
          <a:prstGeom prst="rect">
            <a:avLst/>
          </a:prstGeom>
          <a:noFill/>
          <a:ln>
            <a:noFill/>
          </a:ln>
        </p:spPr>
      </p:pic>
      <p:grpSp>
        <p:nvGrpSpPr>
          <p:cNvPr id="7" name="Group 6">
            <a:extLst>
              <a:ext uri="{FF2B5EF4-FFF2-40B4-BE49-F238E27FC236}">
                <a16:creationId xmlns:a16="http://schemas.microsoft.com/office/drawing/2014/main" id="{FAC9A423-3193-FC50-156A-77F377A7C53C}"/>
              </a:ext>
            </a:extLst>
          </p:cNvPr>
          <p:cNvGrpSpPr/>
          <p:nvPr userDrawn="1"/>
        </p:nvGrpSpPr>
        <p:grpSpPr>
          <a:xfrm>
            <a:off x="58376" y="362496"/>
            <a:ext cx="518159" cy="330200"/>
            <a:chOff x="263352" y="362496"/>
            <a:chExt cx="518159" cy="330200"/>
          </a:xfrm>
        </p:grpSpPr>
        <p:sp>
          <p:nvSpPr>
            <p:cNvPr id="8" name="object 3">
              <a:extLst>
                <a:ext uri="{FF2B5EF4-FFF2-40B4-BE49-F238E27FC236}">
                  <a16:creationId xmlns:a16="http://schemas.microsoft.com/office/drawing/2014/main" id="{DF9D658C-9EDF-4038-2640-C35EC13CDEF4}"/>
                </a:ext>
              </a:extLst>
            </p:cNvPr>
            <p:cNvSpPr/>
            <p:nvPr/>
          </p:nvSpPr>
          <p:spPr>
            <a:xfrm>
              <a:off x="263352" y="362496"/>
              <a:ext cx="518159" cy="0"/>
            </a:xfrm>
            <a:custGeom>
              <a:avLst/>
              <a:gdLst/>
              <a:ahLst/>
              <a:cxnLst/>
              <a:rect l="l" t="t" r="r" b="b"/>
              <a:pathLst>
                <a:path w="518159">
                  <a:moveTo>
                    <a:pt x="0" y="0"/>
                  </a:moveTo>
                  <a:lnTo>
                    <a:pt x="517588" y="0"/>
                  </a:lnTo>
                </a:path>
              </a:pathLst>
            </a:custGeom>
            <a:ln w="12700">
              <a:solidFill>
                <a:schemeClr val="bg1"/>
              </a:solidFill>
            </a:ln>
          </p:spPr>
          <p:txBody>
            <a:bodyPr wrap="square" lIns="0" tIns="0" rIns="0" bIns="0" rtlCol="0"/>
            <a:lstStyle/>
            <a:p>
              <a:endParaRPr/>
            </a:p>
          </p:txBody>
        </p:sp>
        <p:sp>
          <p:nvSpPr>
            <p:cNvPr id="9" name="object 4">
              <a:extLst>
                <a:ext uri="{FF2B5EF4-FFF2-40B4-BE49-F238E27FC236}">
                  <a16:creationId xmlns:a16="http://schemas.microsoft.com/office/drawing/2014/main" id="{A767B8D4-3C0C-A67E-3B88-9BE113E39A9E}"/>
                </a:ext>
              </a:extLst>
            </p:cNvPr>
            <p:cNvSpPr/>
            <p:nvPr/>
          </p:nvSpPr>
          <p:spPr>
            <a:xfrm>
              <a:off x="263352" y="464096"/>
              <a:ext cx="518159" cy="0"/>
            </a:xfrm>
            <a:custGeom>
              <a:avLst/>
              <a:gdLst/>
              <a:ahLst/>
              <a:cxnLst/>
              <a:rect l="l" t="t" r="r" b="b"/>
              <a:pathLst>
                <a:path w="518159">
                  <a:moveTo>
                    <a:pt x="0" y="0"/>
                  </a:moveTo>
                  <a:lnTo>
                    <a:pt x="517588" y="0"/>
                  </a:lnTo>
                </a:path>
              </a:pathLst>
            </a:custGeom>
            <a:ln w="12700">
              <a:solidFill>
                <a:schemeClr val="bg1"/>
              </a:solidFill>
            </a:ln>
          </p:spPr>
          <p:txBody>
            <a:bodyPr wrap="square" lIns="0" tIns="0" rIns="0" bIns="0" rtlCol="0"/>
            <a:lstStyle/>
            <a:p>
              <a:endParaRPr/>
            </a:p>
          </p:txBody>
        </p:sp>
        <p:sp>
          <p:nvSpPr>
            <p:cNvPr id="10" name="object 5">
              <a:extLst>
                <a:ext uri="{FF2B5EF4-FFF2-40B4-BE49-F238E27FC236}">
                  <a16:creationId xmlns:a16="http://schemas.microsoft.com/office/drawing/2014/main" id="{D4C4FEBA-8881-975E-8B92-25660224D230}"/>
                </a:ext>
              </a:extLst>
            </p:cNvPr>
            <p:cNvSpPr/>
            <p:nvPr/>
          </p:nvSpPr>
          <p:spPr>
            <a:xfrm>
              <a:off x="263352" y="591096"/>
              <a:ext cx="518159" cy="0"/>
            </a:xfrm>
            <a:custGeom>
              <a:avLst/>
              <a:gdLst/>
              <a:ahLst/>
              <a:cxnLst/>
              <a:rect l="l" t="t" r="r" b="b"/>
              <a:pathLst>
                <a:path w="518159">
                  <a:moveTo>
                    <a:pt x="0" y="0"/>
                  </a:moveTo>
                  <a:lnTo>
                    <a:pt x="517588" y="0"/>
                  </a:lnTo>
                </a:path>
              </a:pathLst>
            </a:custGeom>
            <a:ln w="12700">
              <a:solidFill>
                <a:schemeClr val="bg1"/>
              </a:solidFill>
            </a:ln>
          </p:spPr>
          <p:txBody>
            <a:bodyPr wrap="square" lIns="0" tIns="0" rIns="0" bIns="0" rtlCol="0"/>
            <a:lstStyle/>
            <a:p>
              <a:endParaRPr/>
            </a:p>
          </p:txBody>
        </p:sp>
        <p:sp>
          <p:nvSpPr>
            <p:cNvPr id="11" name="object 6">
              <a:extLst>
                <a:ext uri="{FF2B5EF4-FFF2-40B4-BE49-F238E27FC236}">
                  <a16:creationId xmlns:a16="http://schemas.microsoft.com/office/drawing/2014/main" id="{286D3E00-C1F6-6BB6-A39E-A8415E3B49BF}"/>
                </a:ext>
              </a:extLst>
            </p:cNvPr>
            <p:cNvSpPr/>
            <p:nvPr/>
          </p:nvSpPr>
          <p:spPr>
            <a:xfrm>
              <a:off x="263352" y="692696"/>
              <a:ext cx="518159" cy="0"/>
            </a:xfrm>
            <a:custGeom>
              <a:avLst/>
              <a:gdLst/>
              <a:ahLst/>
              <a:cxnLst/>
              <a:rect l="l" t="t" r="r" b="b"/>
              <a:pathLst>
                <a:path w="518159">
                  <a:moveTo>
                    <a:pt x="0" y="0"/>
                  </a:moveTo>
                  <a:lnTo>
                    <a:pt x="517588" y="0"/>
                  </a:lnTo>
                </a:path>
              </a:pathLst>
            </a:custGeom>
            <a:ln w="12700">
              <a:solidFill>
                <a:schemeClr val="bg1"/>
              </a:solidFill>
            </a:ln>
          </p:spPr>
          <p:txBody>
            <a:bodyPr wrap="square" lIns="0" tIns="0" rIns="0" bIns="0" rtlCol="0"/>
            <a:lstStyle/>
            <a:p>
              <a:endParaRPr/>
            </a:p>
          </p:txBody>
        </p:sp>
      </p:grpSp>
      <p:sp>
        <p:nvSpPr>
          <p:cNvPr id="14" name="Content Placeholder 3">
            <a:extLst>
              <a:ext uri="{FF2B5EF4-FFF2-40B4-BE49-F238E27FC236}">
                <a16:creationId xmlns:a16="http://schemas.microsoft.com/office/drawing/2014/main" id="{46482EA8-6F3F-933D-4A07-76D569053743}"/>
              </a:ext>
            </a:extLst>
          </p:cNvPr>
          <p:cNvSpPr>
            <a:spLocks noGrp="1"/>
          </p:cNvSpPr>
          <p:nvPr>
            <p:ph sz="half" idx="2"/>
          </p:nvPr>
        </p:nvSpPr>
        <p:spPr>
          <a:xfrm>
            <a:off x="1145315" y="1044267"/>
            <a:ext cx="4361688" cy="5434246"/>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5">
            <a:extLst>
              <a:ext uri="{FF2B5EF4-FFF2-40B4-BE49-F238E27FC236}">
                <a16:creationId xmlns:a16="http://schemas.microsoft.com/office/drawing/2014/main" id="{EEE7B1FA-D41F-9870-C1D2-A045BDDD0A6A}"/>
              </a:ext>
            </a:extLst>
          </p:cNvPr>
          <p:cNvSpPr>
            <a:spLocks noGrp="1"/>
          </p:cNvSpPr>
          <p:nvPr>
            <p:ph sz="quarter" idx="4"/>
          </p:nvPr>
        </p:nvSpPr>
        <p:spPr>
          <a:xfrm>
            <a:off x="6418752" y="1044267"/>
            <a:ext cx="4361688" cy="5434246"/>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86762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DBBD3-7D23-62EC-96A8-F29E4A67CA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813357-CC6C-C082-7748-FE524B592C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E199A2-5304-27CF-9F11-889E2FEB345E}"/>
              </a:ext>
            </a:extLst>
          </p:cNvPr>
          <p:cNvSpPr>
            <a:spLocks noGrp="1"/>
          </p:cNvSpPr>
          <p:nvPr>
            <p:ph type="dt" sz="half" idx="10"/>
          </p:nvPr>
        </p:nvSpPr>
        <p:spPr/>
        <p:txBody>
          <a:bodyPr/>
          <a:lstStyle/>
          <a:p>
            <a:fld id="{CA3AB3BC-45E1-436D-A171-3D5EE1C66FFC}" type="datetimeFigureOut">
              <a:rPr lang="en-US" smtClean="0"/>
              <a:t>12/8/2023</a:t>
            </a:fld>
            <a:endParaRPr lang="en-US"/>
          </a:p>
        </p:txBody>
      </p:sp>
      <p:sp>
        <p:nvSpPr>
          <p:cNvPr id="5" name="Footer Placeholder 4">
            <a:extLst>
              <a:ext uri="{FF2B5EF4-FFF2-40B4-BE49-F238E27FC236}">
                <a16:creationId xmlns:a16="http://schemas.microsoft.com/office/drawing/2014/main" id="{9423A1BF-4E0E-5366-88D8-A6A4E30EC8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8C23F1-96F4-385C-5CC6-7FCE0FE224DD}"/>
              </a:ext>
            </a:extLst>
          </p:cNvPr>
          <p:cNvSpPr>
            <a:spLocks noGrp="1"/>
          </p:cNvSpPr>
          <p:nvPr>
            <p:ph type="sldNum" sz="quarter" idx="12"/>
          </p:nvPr>
        </p:nvSpPr>
        <p:spPr/>
        <p:txBody>
          <a:bodyPr/>
          <a:lstStyle/>
          <a:p>
            <a:fld id="{B4E7AE2B-64B8-4C5D-900E-11917327A8EC}" type="slidenum">
              <a:rPr lang="en-US" smtClean="0"/>
              <a:t>‹#›</a:t>
            </a:fld>
            <a:endParaRPr lang="en-US"/>
          </a:p>
        </p:txBody>
      </p:sp>
    </p:spTree>
    <p:extLst>
      <p:ext uri="{BB962C8B-B14F-4D97-AF65-F5344CB8AC3E}">
        <p14:creationId xmlns:p14="http://schemas.microsoft.com/office/powerpoint/2010/main" val="2335343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7C0D3-58E2-AE7C-3126-6C286A2946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A0E1F2-671A-5FFC-42DB-1EEDC888D5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909BD-AF6F-184A-DEA2-E7F4B98F1A8C}"/>
              </a:ext>
            </a:extLst>
          </p:cNvPr>
          <p:cNvSpPr>
            <a:spLocks noGrp="1"/>
          </p:cNvSpPr>
          <p:nvPr>
            <p:ph type="dt" sz="half" idx="10"/>
          </p:nvPr>
        </p:nvSpPr>
        <p:spPr/>
        <p:txBody>
          <a:bodyPr/>
          <a:lstStyle/>
          <a:p>
            <a:fld id="{CA3AB3BC-45E1-436D-A171-3D5EE1C66FFC}" type="datetimeFigureOut">
              <a:rPr lang="en-US" smtClean="0"/>
              <a:t>12/8/2023</a:t>
            </a:fld>
            <a:endParaRPr lang="en-US"/>
          </a:p>
        </p:txBody>
      </p:sp>
      <p:sp>
        <p:nvSpPr>
          <p:cNvPr id="5" name="Footer Placeholder 4">
            <a:extLst>
              <a:ext uri="{FF2B5EF4-FFF2-40B4-BE49-F238E27FC236}">
                <a16:creationId xmlns:a16="http://schemas.microsoft.com/office/drawing/2014/main" id="{AAEC6670-C300-B25B-42F8-FEF3F336DF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65893B-1573-4B0A-EC91-7E9F1E4EF8E0}"/>
              </a:ext>
            </a:extLst>
          </p:cNvPr>
          <p:cNvSpPr>
            <a:spLocks noGrp="1"/>
          </p:cNvSpPr>
          <p:nvPr>
            <p:ph type="sldNum" sz="quarter" idx="12"/>
          </p:nvPr>
        </p:nvSpPr>
        <p:spPr/>
        <p:txBody>
          <a:bodyPr/>
          <a:lstStyle/>
          <a:p>
            <a:fld id="{B4E7AE2B-64B8-4C5D-900E-11917327A8EC}" type="slidenum">
              <a:rPr lang="en-US" smtClean="0"/>
              <a:t>‹#›</a:t>
            </a:fld>
            <a:endParaRPr lang="en-US"/>
          </a:p>
        </p:txBody>
      </p:sp>
    </p:spTree>
    <p:extLst>
      <p:ext uri="{BB962C8B-B14F-4D97-AF65-F5344CB8AC3E}">
        <p14:creationId xmlns:p14="http://schemas.microsoft.com/office/powerpoint/2010/main" val="3328748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49D9-7BB3-740A-C393-22354B038E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ADED15-39F4-0D28-40C1-682A87E190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5F2409-2601-2167-3EFC-56066A58E8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9019AC-F903-A7E5-36DB-34BD5D4EBA71}"/>
              </a:ext>
            </a:extLst>
          </p:cNvPr>
          <p:cNvSpPr>
            <a:spLocks noGrp="1"/>
          </p:cNvSpPr>
          <p:nvPr>
            <p:ph type="dt" sz="half" idx="10"/>
          </p:nvPr>
        </p:nvSpPr>
        <p:spPr/>
        <p:txBody>
          <a:bodyPr/>
          <a:lstStyle/>
          <a:p>
            <a:fld id="{CA3AB3BC-45E1-436D-A171-3D5EE1C66FFC}" type="datetimeFigureOut">
              <a:rPr lang="en-US" smtClean="0"/>
              <a:t>12/8/2023</a:t>
            </a:fld>
            <a:endParaRPr lang="en-US"/>
          </a:p>
        </p:txBody>
      </p:sp>
      <p:sp>
        <p:nvSpPr>
          <p:cNvPr id="6" name="Footer Placeholder 5">
            <a:extLst>
              <a:ext uri="{FF2B5EF4-FFF2-40B4-BE49-F238E27FC236}">
                <a16:creationId xmlns:a16="http://schemas.microsoft.com/office/drawing/2014/main" id="{7E4D2C29-0E73-AB9E-744C-FB35B40C61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2A3419-5E51-8B8F-1B12-9846E0FD20D9}"/>
              </a:ext>
            </a:extLst>
          </p:cNvPr>
          <p:cNvSpPr>
            <a:spLocks noGrp="1"/>
          </p:cNvSpPr>
          <p:nvPr>
            <p:ph type="sldNum" sz="quarter" idx="12"/>
          </p:nvPr>
        </p:nvSpPr>
        <p:spPr/>
        <p:txBody>
          <a:bodyPr/>
          <a:lstStyle/>
          <a:p>
            <a:fld id="{B4E7AE2B-64B8-4C5D-900E-11917327A8EC}" type="slidenum">
              <a:rPr lang="en-US" smtClean="0"/>
              <a:t>‹#›</a:t>
            </a:fld>
            <a:endParaRPr lang="en-US"/>
          </a:p>
        </p:txBody>
      </p:sp>
    </p:spTree>
    <p:extLst>
      <p:ext uri="{BB962C8B-B14F-4D97-AF65-F5344CB8AC3E}">
        <p14:creationId xmlns:p14="http://schemas.microsoft.com/office/powerpoint/2010/main" val="1811904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41371-B1FC-4B54-3DF2-F20A9EBAC1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AF4944-C8E2-636E-EE45-8C221D35FF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88A682-CCEF-2E8D-22D0-49EC9FD07F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865542-8938-FB93-44BE-7CC1E4A99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BA064A-B82C-77A3-4012-CB8AA8C09B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2DAFB0-D6BF-898B-2C4E-CA4BFDC1CD43}"/>
              </a:ext>
            </a:extLst>
          </p:cNvPr>
          <p:cNvSpPr>
            <a:spLocks noGrp="1"/>
          </p:cNvSpPr>
          <p:nvPr>
            <p:ph type="dt" sz="half" idx="10"/>
          </p:nvPr>
        </p:nvSpPr>
        <p:spPr/>
        <p:txBody>
          <a:bodyPr/>
          <a:lstStyle/>
          <a:p>
            <a:fld id="{CA3AB3BC-45E1-436D-A171-3D5EE1C66FFC}" type="datetimeFigureOut">
              <a:rPr lang="en-US" smtClean="0"/>
              <a:t>12/8/2023</a:t>
            </a:fld>
            <a:endParaRPr lang="en-US"/>
          </a:p>
        </p:txBody>
      </p:sp>
      <p:sp>
        <p:nvSpPr>
          <p:cNvPr id="8" name="Footer Placeholder 7">
            <a:extLst>
              <a:ext uri="{FF2B5EF4-FFF2-40B4-BE49-F238E27FC236}">
                <a16:creationId xmlns:a16="http://schemas.microsoft.com/office/drawing/2014/main" id="{A67FD3E2-A5E3-B42B-DDE3-162AD79925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231D16-19A4-4FB1-4281-B0FB0A3F01B6}"/>
              </a:ext>
            </a:extLst>
          </p:cNvPr>
          <p:cNvSpPr>
            <a:spLocks noGrp="1"/>
          </p:cNvSpPr>
          <p:nvPr>
            <p:ph type="sldNum" sz="quarter" idx="12"/>
          </p:nvPr>
        </p:nvSpPr>
        <p:spPr/>
        <p:txBody>
          <a:bodyPr/>
          <a:lstStyle/>
          <a:p>
            <a:fld id="{B4E7AE2B-64B8-4C5D-900E-11917327A8EC}" type="slidenum">
              <a:rPr lang="en-US" smtClean="0"/>
              <a:t>‹#›</a:t>
            </a:fld>
            <a:endParaRPr lang="en-US"/>
          </a:p>
        </p:txBody>
      </p:sp>
    </p:spTree>
    <p:extLst>
      <p:ext uri="{BB962C8B-B14F-4D97-AF65-F5344CB8AC3E}">
        <p14:creationId xmlns:p14="http://schemas.microsoft.com/office/powerpoint/2010/main" val="332502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18744-DA5B-F0E0-5EBE-EF915F6228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B4A184-63D3-1483-2745-860E5A2E5B85}"/>
              </a:ext>
            </a:extLst>
          </p:cNvPr>
          <p:cNvSpPr>
            <a:spLocks noGrp="1"/>
          </p:cNvSpPr>
          <p:nvPr>
            <p:ph type="dt" sz="half" idx="10"/>
          </p:nvPr>
        </p:nvSpPr>
        <p:spPr/>
        <p:txBody>
          <a:bodyPr/>
          <a:lstStyle/>
          <a:p>
            <a:fld id="{CA3AB3BC-45E1-436D-A171-3D5EE1C66FFC}" type="datetimeFigureOut">
              <a:rPr lang="en-US" smtClean="0"/>
              <a:t>12/8/2023</a:t>
            </a:fld>
            <a:endParaRPr lang="en-US"/>
          </a:p>
        </p:txBody>
      </p:sp>
      <p:sp>
        <p:nvSpPr>
          <p:cNvPr id="4" name="Footer Placeholder 3">
            <a:extLst>
              <a:ext uri="{FF2B5EF4-FFF2-40B4-BE49-F238E27FC236}">
                <a16:creationId xmlns:a16="http://schemas.microsoft.com/office/drawing/2014/main" id="{63A01471-6F5E-395D-D065-A2BA4DAEA0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FE02DA-26C5-806F-6EF1-AC91608BB30F}"/>
              </a:ext>
            </a:extLst>
          </p:cNvPr>
          <p:cNvSpPr>
            <a:spLocks noGrp="1"/>
          </p:cNvSpPr>
          <p:nvPr>
            <p:ph type="sldNum" sz="quarter" idx="12"/>
          </p:nvPr>
        </p:nvSpPr>
        <p:spPr/>
        <p:txBody>
          <a:bodyPr/>
          <a:lstStyle/>
          <a:p>
            <a:fld id="{B4E7AE2B-64B8-4C5D-900E-11917327A8EC}" type="slidenum">
              <a:rPr lang="en-US" smtClean="0"/>
              <a:t>‹#›</a:t>
            </a:fld>
            <a:endParaRPr lang="en-US"/>
          </a:p>
        </p:txBody>
      </p:sp>
    </p:spTree>
    <p:extLst>
      <p:ext uri="{BB962C8B-B14F-4D97-AF65-F5344CB8AC3E}">
        <p14:creationId xmlns:p14="http://schemas.microsoft.com/office/powerpoint/2010/main" val="1027341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CB94A3-0633-A54C-9645-39044DA85A5C}"/>
              </a:ext>
            </a:extLst>
          </p:cNvPr>
          <p:cNvSpPr>
            <a:spLocks noGrp="1"/>
          </p:cNvSpPr>
          <p:nvPr>
            <p:ph type="dt" sz="half" idx="10"/>
          </p:nvPr>
        </p:nvSpPr>
        <p:spPr/>
        <p:txBody>
          <a:bodyPr/>
          <a:lstStyle/>
          <a:p>
            <a:fld id="{CA3AB3BC-45E1-436D-A171-3D5EE1C66FFC}" type="datetimeFigureOut">
              <a:rPr lang="en-US" smtClean="0"/>
              <a:t>12/8/2023</a:t>
            </a:fld>
            <a:endParaRPr lang="en-US"/>
          </a:p>
        </p:txBody>
      </p:sp>
      <p:sp>
        <p:nvSpPr>
          <p:cNvPr id="3" name="Footer Placeholder 2">
            <a:extLst>
              <a:ext uri="{FF2B5EF4-FFF2-40B4-BE49-F238E27FC236}">
                <a16:creationId xmlns:a16="http://schemas.microsoft.com/office/drawing/2014/main" id="{3FC2206A-A736-CC56-D381-844DB6F9AF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C975BC-DAEE-2A57-4377-C834F64EA741}"/>
              </a:ext>
            </a:extLst>
          </p:cNvPr>
          <p:cNvSpPr>
            <a:spLocks noGrp="1"/>
          </p:cNvSpPr>
          <p:nvPr>
            <p:ph type="sldNum" sz="quarter" idx="12"/>
          </p:nvPr>
        </p:nvSpPr>
        <p:spPr/>
        <p:txBody>
          <a:bodyPr/>
          <a:lstStyle/>
          <a:p>
            <a:fld id="{B4E7AE2B-64B8-4C5D-900E-11917327A8EC}" type="slidenum">
              <a:rPr lang="en-US" smtClean="0"/>
              <a:t>‹#›</a:t>
            </a:fld>
            <a:endParaRPr lang="en-US"/>
          </a:p>
        </p:txBody>
      </p:sp>
    </p:spTree>
    <p:extLst>
      <p:ext uri="{BB962C8B-B14F-4D97-AF65-F5344CB8AC3E}">
        <p14:creationId xmlns:p14="http://schemas.microsoft.com/office/powerpoint/2010/main" val="311448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F7577-8D00-D723-9D7C-8415065EBF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B023F4-F752-80CD-8671-63057B4171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DBF767-C095-03B5-59FD-FAB50B8565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278814-BF6D-902C-A3DB-7B275C75DF3A}"/>
              </a:ext>
            </a:extLst>
          </p:cNvPr>
          <p:cNvSpPr>
            <a:spLocks noGrp="1"/>
          </p:cNvSpPr>
          <p:nvPr>
            <p:ph type="dt" sz="half" idx="10"/>
          </p:nvPr>
        </p:nvSpPr>
        <p:spPr/>
        <p:txBody>
          <a:bodyPr/>
          <a:lstStyle/>
          <a:p>
            <a:fld id="{CA3AB3BC-45E1-436D-A171-3D5EE1C66FFC}" type="datetimeFigureOut">
              <a:rPr lang="en-US" smtClean="0"/>
              <a:t>12/8/2023</a:t>
            </a:fld>
            <a:endParaRPr lang="en-US"/>
          </a:p>
        </p:txBody>
      </p:sp>
      <p:sp>
        <p:nvSpPr>
          <p:cNvPr id="6" name="Footer Placeholder 5">
            <a:extLst>
              <a:ext uri="{FF2B5EF4-FFF2-40B4-BE49-F238E27FC236}">
                <a16:creationId xmlns:a16="http://schemas.microsoft.com/office/drawing/2014/main" id="{99B74D9C-DD78-2E05-70D8-ECB113D8C8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9C3E2D-F94F-BD89-1307-21269533E4C4}"/>
              </a:ext>
            </a:extLst>
          </p:cNvPr>
          <p:cNvSpPr>
            <a:spLocks noGrp="1"/>
          </p:cNvSpPr>
          <p:nvPr>
            <p:ph type="sldNum" sz="quarter" idx="12"/>
          </p:nvPr>
        </p:nvSpPr>
        <p:spPr/>
        <p:txBody>
          <a:bodyPr/>
          <a:lstStyle/>
          <a:p>
            <a:fld id="{B4E7AE2B-64B8-4C5D-900E-11917327A8EC}" type="slidenum">
              <a:rPr lang="en-US" smtClean="0"/>
              <a:t>‹#›</a:t>
            </a:fld>
            <a:endParaRPr lang="en-US"/>
          </a:p>
        </p:txBody>
      </p:sp>
    </p:spTree>
    <p:extLst>
      <p:ext uri="{BB962C8B-B14F-4D97-AF65-F5344CB8AC3E}">
        <p14:creationId xmlns:p14="http://schemas.microsoft.com/office/powerpoint/2010/main" val="3578507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711E1-3186-7C20-D0CC-325F54D6D0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02B526-5571-43A0-63DC-C3647375DD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48BC3A-A6EA-45E6-0725-300649214A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4C2BAC-D9E0-EFD1-A53F-51750A217786}"/>
              </a:ext>
            </a:extLst>
          </p:cNvPr>
          <p:cNvSpPr>
            <a:spLocks noGrp="1"/>
          </p:cNvSpPr>
          <p:nvPr>
            <p:ph type="dt" sz="half" idx="10"/>
          </p:nvPr>
        </p:nvSpPr>
        <p:spPr/>
        <p:txBody>
          <a:bodyPr/>
          <a:lstStyle/>
          <a:p>
            <a:fld id="{CA3AB3BC-45E1-436D-A171-3D5EE1C66FFC}" type="datetimeFigureOut">
              <a:rPr lang="en-US" smtClean="0"/>
              <a:t>12/8/2023</a:t>
            </a:fld>
            <a:endParaRPr lang="en-US"/>
          </a:p>
        </p:txBody>
      </p:sp>
      <p:sp>
        <p:nvSpPr>
          <p:cNvPr id="6" name="Footer Placeholder 5">
            <a:extLst>
              <a:ext uri="{FF2B5EF4-FFF2-40B4-BE49-F238E27FC236}">
                <a16:creationId xmlns:a16="http://schemas.microsoft.com/office/drawing/2014/main" id="{02A5311D-377B-8E33-EEF5-235A9F7C18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596823-4558-3AAF-5E51-77A0CD47D45C}"/>
              </a:ext>
            </a:extLst>
          </p:cNvPr>
          <p:cNvSpPr>
            <a:spLocks noGrp="1"/>
          </p:cNvSpPr>
          <p:nvPr>
            <p:ph type="sldNum" sz="quarter" idx="12"/>
          </p:nvPr>
        </p:nvSpPr>
        <p:spPr/>
        <p:txBody>
          <a:bodyPr/>
          <a:lstStyle/>
          <a:p>
            <a:fld id="{B4E7AE2B-64B8-4C5D-900E-11917327A8EC}" type="slidenum">
              <a:rPr lang="en-US" smtClean="0"/>
              <a:t>‹#›</a:t>
            </a:fld>
            <a:endParaRPr lang="en-US"/>
          </a:p>
        </p:txBody>
      </p:sp>
    </p:spTree>
    <p:extLst>
      <p:ext uri="{BB962C8B-B14F-4D97-AF65-F5344CB8AC3E}">
        <p14:creationId xmlns:p14="http://schemas.microsoft.com/office/powerpoint/2010/main" val="4215503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CEFE37-86A2-F771-E565-A21EA25BA8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4BB37C-D475-63B8-B3BB-C10C7F188D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5D406D-E187-40B7-A650-EC5FAD46DC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AB3BC-45E1-436D-A171-3D5EE1C66FFC}" type="datetimeFigureOut">
              <a:rPr lang="en-US" smtClean="0"/>
              <a:t>12/8/2023</a:t>
            </a:fld>
            <a:endParaRPr lang="en-US"/>
          </a:p>
        </p:txBody>
      </p:sp>
      <p:sp>
        <p:nvSpPr>
          <p:cNvPr id="5" name="Footer Placeholder 4">
            <a:extLst>
              <a:ext uri="{FF2B5EF4-FFF2-40B4-BE49-F238E27FC236}">
                <a16:creationId xmlns:a16="http://schemas.microsoft.com/office/drawing/2014/main" id="{ECE93272-C900-5166-FB33-4C6872C934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9088D1-93D6-8DB9-1B64-4B5F37941A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7AE2B-64B8-4C5D-900E-11917327A8EC}" type="slidenum">
              <a:rPr lang="en-US" smtClean="0"/>
              <a:t>‹#›</a:t>
            </a:fld>
            <a:endParaRPr lang="en-US"/>
          </a:p>
        </p:txBody>
      </p:sp>
    </p:spTree>
    <p:extLst>
      <p:ext uri="{BB962C8B-B14F-4D97-AF65-F5344CB8AC3E}">
        <p14:creationId xmlns:p14="http://schemas.microsoft.com/office/powerpoint/2010/main" val="3561389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180F6-1521-A681-E83D-80EC21940DA6}"/>
              </a:ext>
            </a:extLst>
          </p:cNvPr>
          <p:cNvSpPr>
            <a:spLocks noGrp="1"/>
          </p:cNvSpPr>
          <p:nvPr>
            <p:ph type="ctrTitle"/>
          </p:nvPr>
        </p:nvSpPr>
        <p:spPr/>
        <p:txBody>
          <a:bodyPr/>
          <a:lstStyle/>
          <a:p>
            <a:r>
              <a:rPr lang="en-GB" b="1" dirty="0">
                <a:latin typeface="Roboto Condensed" panose="02000000000000000000" pitchFamily="2" charset="0"/>
                <a:ea typeface="Roboto Condensed" panose="02000000000000000000" pitchFamily="2" charset="0"/>
                <a:cs typeface="Roboto Condensed" panose="02000000000000000000" pitchFamily="2" charset="0"/>
              </a:rPr>
              <a:t>Biotech Essential Statistics Series</a:t>
            </a:r>
          </a:p>
        </p:txBody>
      </p:sp>
      <p:sp>
        <p:nvSpPr>
          <p:cNvPr id="3" name="Subtitle 2">
            <a:extLst>
              <a:ext uri="{FF2B5EF4-FFF2-40B4-BE49-F238E27FC236}">
                <a16:creationId xmlns:a16="http://schemas.microsoft.com/office/drawing/2014/main" id="{E9B89149-B5B6-1358-3901-F28F056C0113}"/>
              </a:ext>
            </a:extLst>
          </p:cNvPr>
          <p:cNvSpPr>
            <a:spLocks noGrp="1"/>
          </p:cNvSpPr>
          <p:nvPr>
            <p:ph type="subTitle" idx="1"/>
          </p:nvPr>
        </p:nvSpPr>
        <p:spPr/>
        <p:txBody>
          <a:bodyPr/>
          <a:lstStyle/>
          <a:p>
            <a:r>
              <a:rPr lang="en-GB" dirty="0">
                <a:latin typeface="Roboto" panose="02000000000000000000" pitchFamily="2" charset="0"/>
                <a:ea typeface="Roboto" panose="02000000000000000000" pitchFamily="2" charset="0"/>
                <a:cs typeface="Roboto" panose="02000000000000000000" pitchFamily="2" charset="0"/>
              </a:rPr>
              <a:t>The Art of Balancing:</a:t>
            </a:r>
          </a:p>
          <a:p>
            <a:r>
              <a:rPr lang="en-GB" dirty="0">
                <a:latin typeface="Roboto" panose="02000000000000000000" pitchFamily="2" charset="0"/>
                <a:ea typeface="Roboto" panose="02000000000000000000" pitchFamily="2" charset="0"/>
                <a:cs typeface="Roboto" panose="02000000000000000000" pitchFamily="2" charset="0"/>
              </a:rPr>
              <a:t>Clinical Relevance vs Statistical Significance</a:t>
            </a:r>
          </a:p>
        </p:txBody>
      </p:sp>
      <p:sp>
        <p:nvSpPr>
          <p:cNvPr id="4" name="Slide Number Placeholder 3">
            <a:extLst>
              <a:ext uri="{FF2B5EF4-FFF2-40B4-BE49-F238E27FC236}">
                <a16:creationId xmlns:a16="http://schemas.microsoft.com/office/drawing/2014/main" id="{EAD96CA4-3236-7FF9-373A-D054C3A376E1}"/>
              </a:ext>
            </a:extLst>
          </p:cNvPr>
          <p:cNvSpPr>
            <a:spLocks noGrp="1"/>
          </p:cNvSpPr>
          <p:nvPr>
            <p:ph type="sldNum" sz="quarter" idx="11"/>
          </p:nvPr>
        </p:nvSpPr>
        <p:spPr/>
        <p:txBody>
          <a:bodyPr/>
          <a:lstStyle/>
          <a:p>
            <a:pPr algn="ctr"/>
            <a:r>
              <a:rPr lang="en-US" dirty="0">
                <a:latin typeface="Roboto Condensed" panose="02000000000000000000" pitchFamily="2" charset="0"/>
                <a:ea typeface="Roboto Condensed" panose="02000000000000000000" pitchFamily="2" charset="0"/>
                <a:cs typeface="Roboto Condensed" panose="02000000000000000000" pitchFamily="2" charset="0"/>
              </a:rPr>
              <a:t>7</a:t>
            </a:r>
            <a:r>
              <a:rPr lang="en-US" baseline="30000" dirty="0">
                <a:latin typeface="Roboto Condensed" panose="02000000000000000000" pitchFamily="2" charset="0"/>
                <a:ea typeface="Roboto Condensed" panose="02000000000000000000" pitchFamily="2" charset="0"/>
                <a:cs typeface="Roboto Condensed" panose="02000000000000000000" pitchFamily="2" charset="0"/>
              </a:rPr>
              <a:t>th</a:t>
            </a:r>
            <a:r>
              <a:rPr lang="en-US" dirty="0">
                <a:latin typeface="Roboto Condensed" panose="02000000000000000000" pitchFamily="2" charset="0"/>
                <a:ea typeface="Roboto Condensed" panose="02000000000000000000" pitchFamily="2" charset="0"/>
                <a:cs typeface="Roboto Condensed" panose="02000000000000000000" pitchFamily="2" charset="0"/>
              </a:rPr>
              <a:t> December 2023</a:t>
            </a:r>
          </a:p>
        </p:txBody>
      </p:sp>
    </p:spTree>
    <p:extLst>
      <p:ext uri="{BB962C8B-B14F-4D97-AF65-F5344CB8AC3E}">
        <p14:creationId xmlns:p14="http://schemas.microsoft.com/office/powerpoint/2010/main" val="280807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98AD-A4CA-D831-D4FD-212705548F7E}"/>
              </a:ext>
            </a:extLst>
          </p:cNvPr>
          <p:cNvSpPr>
            <a:spLocks noGrp="1"/>
          </p:cNvSpPr>
          <p:nvPr>
            <p:ph type="title"/>
          </p:nvPr>
        </p:nvSpPr>
        <p:spPr/>
        <p:txBody>
          <a:bodyPr/>
          <a:lstStyle/>
          <a:p>
            <a:r>
              <a:rPr lang="en-GB" b="1" dirty="0">
                <a:solidFill>
                  <a:srgbClr val="6A0A1F"/>
                </a:solidFill>
                <a:latin typeface="Roboto Condensed" panose="02000000000000000000" pitchFamily="2" charset="0"/>
                <a:ea typeface="Roboto Condensed" panose="02000000000000000000" pitchFamily="2" charset="0"/>
                <a:cs typeface="Roboto Condensed" panose="02000000000000000000" pitchFamily="2" charset="0"/>
              </a:rPr>
              <a:t>Hypothesis Testing Fallacies</a:t>
            </a:r>
          </a:p>
        </p:txBody>
      </p:sp>
      <p:sp>
        <p:nvSpPr>
          <p:cNvPr id="3" name="Content Placeholder 2">
            <a:extLst>
              <a:ext uri="{FF2B5EF4-FFF2-40B4-BE49-F238E27FC236}">
                <a16:creationId xmlns:a16="http://schemas.microsoft.com/office/drawing/2014/main" id="{471925AA-6E1C-0057-18D1-5A7347BC2653}"/>
              </a:ext>
            </a:extLst>
          </p:cNvPr>
          <p:cNvSpPr>
            <a:spLocks noGrp="1"/>
          </p:cNvSpPr>
          <p:nvPr>
            <p:ph idx="1"/>
          </p:nvPr>
        </p:nvSpPr>
        <p:spPr/>
        <p:txBody>
          <a:bodyPr/>
          <a:lstStyle/>
          <a:p>
            <a:pPr marL="0" indent="0" algn="ctr">
              <a:buNone/>
            </a:pPr>
            <a:r>
              <a:rPr lang="en-US" sz="2400" i="1" dirty="0">
                <a:solidFill>
                  <a:srgbClr val="6A0A1F"/>
                </a:solidFill>
                <a:latin typeface="Roboto" panose="02000000000000000000" pitchFamily="2" charset="0"/>
                <a:ea typeface="Roboto" panose="02000000000000000000" pitchFamily="2" charset="0"/>
                <a:cs typeface="Roboto" panose="02000000000000000000" pitchFamily="2" charset="0"/>
              </a:rPr>
              <a:t>“if P is between 0.1 and 0.9 there is certainly no reason to suspect the hypothesis tested. If it’s below 0.02 it is strongly indicated that the hypothesis fails to account for the whole of the facts. We shall not often be astray if we draw a conventional line at 0.05”</a:t>
            </a:r>
          </a:p>
          <a:p>
            <a:pPr marL="0" indent="0">
              <a:buNone/>
            </a:pPr>
            <a:endParaRPr lang="en-US" sz="2400" dirty="0">
              <a:latin typeface="Roboto" panose="02000000000000000000" pitchFamily="2" charset="0"/>
              <a:ea typeface="Roboto" panose="02000000000000000000" pitchFamily="2" charset="0"/>
              <a:cs typeface="Roboto" panose="02000000000000000000" pitchFamily="2" charset="0"/>
            </a:endParaRPr>
          </a:p>
          <a:p>
            <a:pPr marL="0" indent="0" algn="ctr">
              <a:buNone/>
            </a:pPr>
            <a:r>
              <a:rPr lang="en-US" sz="2400" dirty="0">
                <a:latin typeface="Roboto" panose="02000000000000000000" pitchFamily="2" charset="0"/>
                <a:ea typeface="Roboto" panose="02000000000000000000" pitchFamily="2" charset="0"/>
                <a:cs typeface="Roboto" panose="02000000000000000000" pitchFamily="2" charset="0"/>
              </a:rPr>
              <a:t>Convention even often used one star attached to the p-value to indicate         p &lt; 0.05, two stars to indicate p &lt; 0.01, and occasionally, three stars to indicate p &lt; 0.001</a:t>
            </a:r>
          </a:p>
          <a:p>
            <a:pPr marL="0" indent="0" algn="ctr">
              <a:buNone/>
            </a:pPr>
            <a:endParaRPr lang="en-US" sz="2400" dirty="0">
              <a:latin typeface="Roboto" panose="02000000000000000000" pitchFamily="2" charset="0"/>
              <a:ea typeface="Roboto" panose="02000000000000000000" pitchFamily="2" charset="0"/>
              <a:cs typeface="Roboto" panose="02000000000000000000" pitchFamily="2" charset="0"/>
            </a:endParaRPr>
          </a:p>
          <a:p>
            <a:pPr marL="0" indent="0" algn="ctr">
              <a:buNone/>
            </a:pPr>
            <a:r>
              <a:rPr lang="en-US" sz="2400" dirty="0">
                <a:latin typeface="Roboto" panose="02000000000000000000" pitchFamily="2" charset="0"/>
                <a:ea typeface="Roboto" panose="02000000000000000000" pitchFamily="2" charset="0"/>
                <a:cs typeface="Roboto" panose="02000000000000000000" pitchFamily="2" charset="0"/>
              </a:rPr>
              <a:t>A conclusion does not immediately become “true” on one side of the divide and “false” on the other!</a:t>
            </a:r>
          </a:p>
          <a:p>
            <a:pPr marL="0" indent="0">
              <a:buNone/>
            </a:pPr>
            <a:endParaRPr lang="en-GB" sz="2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887186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08B014A-0AAE-50E3-F1A7-7DA97CC0DF76}"/>
              </a:ext>
            </a:extLst>
          </p:cNvPr>
          <p:cNvPicPr>
            <a:picLocks noChangeAspect="1"/>
          </p:cNvPicPr>
          <p:nvPr/>
        </p:nvPicPr>
        <p:blipFill rotWithShape="1">
          <a:blip r:embed="rId3"/>
          <a:srcRect l="24725" t="12601" r="25412" b="15897"/>
          <a:stretch/>
        </p:blipFill>
        <p:spPr>
          <a:xfrm>
            <a:off x="2360554" y="720682"/>
            <a:ext cx="7470892" cy="6026107"/>
          </a:xfrm>
          <a:prstGeom prst="rect">
            <a:avLst/>
          </a:prstGeom>
        </p:spPr>
      </p:pic>
      <p:sp>
        <p:nvSpPr>
          <p:cNvPr id="2" name="Title 1">
            <a:extLst>
              <a:ext uri="{FF2B5EF4-FFF2-40B4-BE49-F238E27FC236}">
                <a16:creationId xmlns:a16="http://schemas.microsoft.com/office/drawing/2014/main" id="{81E198AD-A4CA-D831-D4FD-212705548F7E}"/>
              </a:ext>
            </a:extLst>
          </p:cNvPr>
          <p:cNvSpPr>
            <a:spLocks noGrp="1"/>
          </p:cNvSpPr>
          <p:nvPr>
            <p:ph type="title"/>
          </p:nvPr>
        </p:nvSpPr>
        <p:spPr/>
        <p:txBody>
          <a:bodyPr/>
          <a:lstStyle/>
          <a:p>
            <a:r>
              <a:rPr lang="en-GB" b="1" dirty="0">
                <a:solidFill>
                  <a:srgbClr val="6A0A1F"/>
                </a:solidFill>
                <a:latin typeface="Roboto Condensed" panose="02000000000000000000" pitchFamily="2" charset="0"/>
                <a:ea typeface="Roboto Condensed" panose="02000000000000000000" pitchFamily="2" charset="0"/>
                <a:cs typeface="Roboto Condensed" panose="02000000000000000000" pitchFamily="2" charset="0"/>
              </a:rPr>
              <a:t>When Statistical Significance Goes Wrong</a:t>
            </a:r>
          </a:p>
        </p:txBody>
      </p:sp>
      <p:pic>
        <p:nvPicPr>
          <p:cNvPr id="7" name="Picture 6">
            <a:extLst>
              <a:ext uri="{FF2B5EF4-FFF2-40B4-BE49-F238E27FC236}">
                <a16:creationId xmlns:a16="http://schemas.microsoft.com/office/drawing/2014/main" id="{5EBD3B8B-46E8-773D-768E-26CDE55CEDE5}"/>
              </a:ext>
            </a:extLst>
          </p:cNvPr>
          <p:cNvPicPr>
            <a:picLocks noChangeAspect="1"/>
          </p:cNvPicPr>
          <p:nvPr/>
        </p:nvPicPr>
        <p:blipFill rotWithShape="1">
          <a:blip r:embed="rId4"/>
          <a:srcRect l="35645" t="33553" r="25660" b="45348"/>
          <a:stretch/>
        </p:blipFill>
        <p:spPr>
          <a:xfrm>
            <a:off x="1825450" y="2301072"/>
            <a:ext cx="8541099" cy="2619627"/>
          </a:xfrm>
          <a:prstGeom prst="rect">
            <a:avLst/>
          </a:prstGeom>
        </p:spPr>
      </p:pic>
      <p:sp>
        <p:nvSpPr>
          <p:cNvPr id="8" name="Rectangle: Rounded Corners 7">
            <a:extLst>
              <a:ext uri="{FF2B5EF4-FFF2-40B4-BE49-F238E27FC236}">
                <a16:creationId xmlns:a16="http://schemas.microsoft.com/office/drawing/2014/main" id="{8172B2EB-AC89-752F-2E31-4FC4B2DB6925}"/>
              </a:ext>
            </a:extLst>
          </p:cNvPr>
          <p:cNvSpPr/>
          <p:nvPr/>
        </p:nvSpPr>
        <p:spPr>
          <a:xfrm>
            <a:off x="2301073" y="2582563"/>
            <a:ext cx="7707085" cy="1085086"/>
          </a:xfrm>
          <a:prstGeom prst="roundRect">
            <a:avLst/>
          </a:prstGeom>
          <a:noFill/>
          <a:ln w="38100">
            <a:solidFill>
              <a:srgbClr val="6A0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highlight>
                <a:srgbClr val="FFFF00"/>
              </a:highlight>
            </a:endParaRPr>
          </a:p>
        </p:txBody>
      </p:sp>
      <p:sp>
        <p:nvSpPr>
          <p:cNvPr id="9" name="Rectangle 8">
            <a:extLst>
              <a:ext uri="{FF2B5EF4-FFF2-40B4-BE49-F238E27FC236}">
                <a16:creationId xmlns:a16="http://schemas.microsoft.com/office/drawing/2014/main" id="{40E3D049-F4ED-31D4-AD41-3AB0CA0C6ECE}"/>
              </a:ext>
            </a:extLst>
          </p:cNvPr>
          <p:cNvSpPr/>
          <p:nvPr/>
        </p:nvSpPr>
        <p:spPr>
          <a:xfrm>
            <a:off x="2348197" y="3391929"/>
            <a:ext cx="765705" cy="238649"/>
          </a:xfrm>
          <a:prstGeom prst="rect">
            <a:avLst/>
          </a:prstGeom>
          <a:solidFill>
            <a:srgbClr val="6A0A1F">
              <a:alpha val="2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22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98AD-A4CA-D831-D4FD-212705548F7E}"/>
              </a:ext>
            </a:extLst>
          </p:cNvPr>
          <p:cNvSpPr>
            <a:spLocks noGrp="1"/>
          </p:cNvSpPr>
          <p:nvPr>
            <p:ph type="title"/>
          </p:nvPr>
        </p:nvSpPr>
        <p:spPr/>
        <p:txBody>
          <a:bodyPr/>
          <a:lstStyle/>
          <a:p>
            <a:r>
              <a:rPr lang="en-GB" b="1" dirty="0">
                <a:solidFill>
                  <a:srgbClr val="6A0A1F"/>
                </a:solidFill>
                <a:latin typeface="Roboto Condensed" panose="02000000000000000000" pitchFamily="2" charset="0"/>
                <a:ea typeface="Roboto Condensed" panose="02000000000000000000" pitchFamily="2" charset="0"/>
                <a:cs typeface="Roboto Condensed" panose="02000000000000000000" pitchFamily="2" charset="0"/>
              </a:rPr>
              <a:t>When Statistical Significance Goes Wrong</a:t>
            </a:r>
          </a:p>
        </p:txBody>
      </p:sp>
      <p:pic>
        <p:nvPicPr>
          <p:cNvPr id="3" name="Picture 2">
            <a:extLst>
              <a:ext uri="{FF2B5EF4-FFF2-40B4-BE49-F238E27FC236}">
                <a16:creationId xmlns:a16="http://schemas.microsoft.com/office/drawing/2014/main" id="{78D70FCB-B625-EA69-BFA6-5E612A7D96D4}"/>
              </a:ext>
            </a:extLst>
          </p:cNvPr>
          <p:cNvPicPr>
            <a:picLocks noChangeAspect="1"/>
          </p:cNvPicPr>
          <p:nvPr/>
        </p:nvPicPr>
        <p:blipFill rotWithShape="1">
          <a:blip r:embed="rId3"/>
          <a:srcRect l="20357" t="12161" r="33324" b="11725"/>
          <a:stretch/>
        </p:blipFill>
        <p:spPr>
          <a:xfrm>
            <a:off x="2836142" y="720682"/>
            <a:ext cx="6519715" cy="6026400"/>
          </a:xfrm>
          <a:prstGeom prst="rect">
            <a:avLst/>
          </a:prstGeom>
        </p:spPr>
      </p:pic>
      <p:pic>
        <p:nvPicPr>
          <p:cNvPr id="11" name="Picture 10">
            <a:extLst>
              <a:ext uri="{FF2B5EF4-FFF2-40B4-BE49-F238E27FC236}">
                <a16:creationId xmlns:a16="http://schemas.microsoft.com/office/drawing/2014/main" id="{ACB9C84C-ED3C-69B6-94BE-6629DFB8E2BC}"/>
              </a:ext>
            </a:extLst>
          </p:cNvPr>
          <p:cNvPicPr>
            <a:picLocks noChangeAspect="1"/>
          </p:cNvPicPr>
          <p:nvPr/>
        </p:nvPicPr>
        <p:blipFill>
          <a:blip r:embed="rId4"/>
          <a:stretch>
            <a:fillRect/>
          </a:stretch>
        </p:blipFill>
        <p:spPr>
          <a:xfrm>
            <a:off x="1685309" y="1980998"/>
            <a:ext cx="8821381" cy="2896004"/>
          </a:xfrm>
          <a:prstGeom prst="rect">
            <a:avLst/>
          </a:prstGeom>
        </p:spPr>
      </p:pic>
      <p:sp>
        <p:nvSpPr>
          <p:cNvPr id="12" name="Rectangle: Rounded Corners 11">
            <a:extLst>
              <a:ext uri="{FF2B5EF4-FFF2-40B4-BE49-F238E27FC236}">
                <a16:creationId xmlns:a16="http://schemas.microsoft.com/office/drawing/2014/main" id="{CC734C01-AED9-9127-3008-39C8B47C9BF4}"/>
              </a:ext>
            </a:extLst>
          </p:cNvPr>
          <p:cNvSpPr/>
          <p:nvPr/>
        </p:nvSpPr>
        <p:spPr>
          <a:xfrm>
            <a:off x="1685309" y="1980999"/>
            <a:ext cx="8521372" cy="885770"/>
          </a:xfrm>
          <a:prstGeom prst="roundRect">
            <a:avLst/>
          </a:prstGeom>
          <a:noFill/>
          <a:ln w="38100">
            <a:solidFill>
              <a:srgbClr val="6A0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6A0A1F"/>
              </a:solidFill>
            </a:endParaRPr>
          </a:p>
        </p:txBody>
      </p:sp>
      <p:sp>
        <p:nvSpPr>
          <p:cNvPr id="13" name="Rectangle: Rounded Corners 12">
            <a:extLst>
              <a:ext uri="{FF2B5EF4-FFF2-40B4-BE49-F238E27FC236}">
                <a16:creationId xmlns:a16="http://schemas.microsoft.com/office/drawing/2014/main" id="{6A0124F7-1C02-780A-136F-F891A948B777}"/>
              </a:ext>
            </a:extLst>
          </p:cNvPr>
          <p:cNvSpPr/>
          <p:nvPr/>
        </p:nvSpPr>
        <p:spPr>
          <a:xfrm>
            <a:off x="1685309" y="3733882"/>
            <a:ext cx="8521372" cy="1143120"/>
          </a:xfrm>
          <a:prstGeom prst="roundRect">
            <a:avLst/>
          </a:prstGeom>
          <a:noFill/>
          <a:ln w="38100">
            <a:solidFill>
              <a:srgbClr val="6A0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6A0A1F"/>
              </a:solidFill>
            </a:endParaRPr>
          </a:p>
        </p:txBody>
      </p:sp>
      <p:sp>
        <p:nvSpPr>
          <p:cNvPr id="14" name="Rectangle 13">
            <a:extLst>
              <a:ext uri="{FF2B5EF4-FFF2-40B4-BE49-F238E27FC236}">
                <a16:creationId xmlns:a16="http://schemas.microsoft.com/office/drawing/2014/main" id="{C478FAE3-7A44-B8F2-14B3-1861F8C0295E}"/>
              </a:ext>
            </a:extLst>
          </p:cNvPr>
          <p:cNvSpPr/>
          <p:nvPr/>
        </p:nvSpPr>
        <p:spPr>
          <a:xfrm>
            <a:off x="1685309" y="2577969"/>
            <a:ext cx="497821" cy="242192"/>
          </a:xfrm>
          <a:prstGeom prst="rect">
            <a:avLst/>
          </a:prstGeom>
          <a:solidFill>
            <a:srgbClr val="6A0A1F">
              <a:alpha val="2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88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98AD-A4CA-D831-D4FD-212705548F7E}"/>
              </a:ext>
            </a:extLst>
          </p:cNvPr>
          <p:cNvSpPr>
            <a:spLocks noGrp="1"/>
          </p:cNvSpPr>
          <p:nvPr>
            <p:ph type="title"/>
          </p:nvPr>
        </p:nvSpPr>
        <p:spPr/>
        <p:txBody>
          <a:bodyPr/>
          <a:lstStyle/>
          <a:p>
            <a:r>
              <a:rPr lang="en-GB" b="1" dirty="0">
                <a:solidFill>
                  <a:srgbClr val="6A0A1F"/>
                </a:solidFill>
                <a:latin typeface="Roboto Condensed" panose="02000000000000000000" pitchFamily="2" charset="0"/>
                <a:ea typeface="Roboto Condensed" panose="02000000000000000000" pitchFamily="2" charset="0"/>
                <a:cs typeface="Roboto Condensed" panose="02000000000000000000" pitchFamily="2" charset="0"/>
              </a:rPr>
              <a:t>When Statistical Significance Goes Wrong</a:t>
            </a:r>
          </a:p>
        </p:txBody>
      </p:sp>
      <p:pic>
        <p:nvPicPr>
          <p:cNvPr id="4" name="Picture 3">
            <a:extLst>
              <a:ext uri="{FF2B5EF4-FFF2-40B4-BE49-F238E27FC236}">
                <a16:creationId xmlns:a16="http://schemas.microsoft.com/office/drawing/2014/main" id="{36D0E8E1-3BF0-F760-5EDB-3DA1B0BE4D8F}"/>
              </a:ext>
            </a:extLst>
          </p:cNvPr>
          <p:cNvPicPr>
            <a:picLocks noChangeAspect="1"/>
          </p:cNvPicPr>
          <p:nvPr/>
        </p:nvPicPr>
        <p:blipFill rotWithShape="1">
          <a:blip r:embed="rId3"/>
          <a:srcRect l="1565" t="12747" r="25247" b="5202"/>
          <a:stretch/>
        </p:blipFill>
        <p:spPr>
          <a:xfrm>
            <a:off x="1640678" y="720682"/>
            <a:ext cx="9556147" cy="6026400"/>
          </a:xfrm>
          <a:prstGeom prst="rect">
            <a:avLst/>
          </a:prstGeom>
        </p:spPr>
      </p:pic>
      <p:pic>
        <p:nvPicPr>
          <p:cNvPr id="5" name="Picture 4">
            <a:extLst>
              <a:ext uri="{FF2B5EF4-FFF2-40B4-BE49-F238E27FC236}">
                <a16:creationId xmlns:a16="http://schemas.microsoft.com/office/drawing/2014/main" id="{2D2CFA87-B23B-8581-A335-30E3AC4773F4}"/>
              </a:ext>
            </a:extLst>
          </p:cNvPr>
          <p:cNvPicPr>
            <a:picLocks noChangeAspect="1"/>
          </p:cNvPicPr>
          <p:nvPr/>
        </p:nvPicPr>
        <p:blipFill rotWithShape="1">
          <a:blip r:embed="rId4"/>
          <a:srcRect l="10001" t="38534" r="24093" b="9891"/>
          <a:stretch/>
        </p:blipFill>
        <p:spPr>
          <a:xfrm>
            <a:off x="1418243" y="1934936"/>
            <a:ext cx="10001015" cy="4402280"/>
          </a:xfrm>
          <a:prstGeom prst="rect">
            <a:avLst/>
          </a:prstGeom>
        </p:spPr>
      </p:pic>
      <p:sp>
        <p:nvSpPr>
          <p:cNvPr id="6" name="Rectangle: Rounded Corners 5">
            <a:extLst>
              <a:ext uri="{FF2B5EF4-FFF2-40B4-BE49-F238E27FC236}">
                <a16:creationId xmlns:a16="http://schemas.microsoft.com/office/drawing/2014/main" id="{B64FB61E-E77D-0651-96AA-77209F13AA41}"/>
              </a:ext>
            </a:extLst>
          </p:cNvPr>
          <p:cNvSpPr/>
          <p:nvPr/>
        </p:nvSpPr>
        <p:spPr>
          <a:xfrm>
            <a:off x="1418242" y="2651760"/>
            <a:ext cx="9897457" cy="1082122"/>
          </a:xfrm>
          <a:prstGeom prst="roundRect">
            <a:avLst/>
          </a:prstGeom>
          <a:noFill/>
          <a:ln w="38100">
            <a:solidFill>
              <a:srgbClr val="6A0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67F4131-7FD0-4D79-7740-4CB0F9288685}"/>
              </a:ext>
            </a:extLst>
          </p:cNvPr>
          <p:cNvSpPr/>
          <p:nvPr/>
        </p:nvSpPr>
        <p:spPr>
          <a:xfrm>
            <a:off x="3590266" y="3429000"/>
            <a:ext cx="702172" cy="267425"/>
          </a:xfrm>
          <a:prstGeom prst="rect">
            <a:avLst/>
          </a:prstGeom>
          <a:solidFill>
            <a:srgbClr val="6A0A1F">
              <a:alpha val="2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116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98AD-A4CA-D831-D4FD-212705548F7E}"/>
              </a:ext>
            </a:extLst>
          </p:cNvPr>
          <p:cNvSpPr>
            <a:spLocks noGrp="1"/>
          </p:cNvSpPr>
          <p:nvPr>
            <p:ph type="title"/>
          </p:nvPr>
        </p:nvSpPr>
        <p:spPr/>
        <p:txBody>
          <a:bodyPr/>
          <a:lstStyle/>
          <a:p>
            <a:r>
              <a:rPr lang="en-GB" b="1" dirty="0">
                <a:solidFill>
                  <a:srgbClr val="6A0A1F"/>
                </a:solidFill>
                <a:latin typeface="Roboto Condensed" panose="02000000000000000000" pitchFamily="2" charset="0"/>
                <a:ea typeface="Roboto Condensed" panose="02000000000000000000" pitchFamily="2" charset="0"/>
                <a:cs typeface="Roboto Condensed" panose="02000000000000000000" pitchFamily="2" charset="0"/>
              </a:rPr>
              <a:t>Data Dredging</a:t>
            </a:r>
          </a:p>
        </p:txBody>
      </p:sp>
      <p:sp>
        <p:nvSpPr>
          <p:cNvPr id="3" name="Content Placeholder 2">
            <a:extLst>
              <a:ext uri="{FF2B5EF4-FFF2-40B4-BE49-F238E27FC236}">
                <a16:creationId xmlns:a16="http://schemas.microsoft.com/office/drawing/2014/main" id="{471925AA-6E1C-0057-18D1-5A7347BC2653}"/>
              </a:ext>
            </a:extLst>
          </p:cNvPr>
          <p:cNvSpPr>
            <a:spLocks noGrp="1"/>
          </p:cNvSpPr>
          <p:nvPr>
            <p:ph idx="1"/>
          </p:nvPr>
        </p:nvSpPr>
        <p:spPr/>
        <p:txBody>
          <a:bodyPr/>
          <a:lstStyle/>
          <a:p>
            <a:pPr marL="0" indent="0" algn="ctr">
              <a:buNone/>
            </a:pPr>
            <a:r>
              <a:rPr lang="en-US" sz="2400" i="1" dirty="0">
                <a:solidFill>
                  <a:srgbClr val="6A0A1F"/>
                </a:solidFill>
                <a:latin typeface="Roboto" panose="02000000000000000000" pitchFamily="2" charset="0"/>
                <a:ea typeface="Roboto" panose="02000000000000000000" pitchFamily="2" charset="0"/>
                <a:cs typeface="Roboto" panose="02000000000000000000" pitchFamily="2" charset="0"/>
              </a:rPr>
              <a:t>“Any finding worth its salt should have a p-value less than 0.05”</a:t>
            </a:r>
          </a:p>
          <a:p>
            <a:pPr marL="0" indent="0" algn="ctr">
              <a:buNone/>
            </a:pPr>
            <a:endParaRPr lang="en-US" sz="2400" i="1" dirty="0">
              <a:solidFill>
                <a:srgbClr val="6A0A1F"/>
              </a:solidFill>
              <a:latin typeface="Roboto" panose="02000000000000000000" pitchFamily="2" charset="0"/>
              <a:ea typeface="Roboto" panose="02000000000000000000" pitchFamily="2" charset="0"/>
              <a:cs typeface="Roboto" panose="02000000000000000000" pitchFamily="2" charset="0"/>
            </a:endParaRPr>
          </a:p>
          <a:p>
            <a:pPr marL="0" indent="0" algn="ctr">
              <a:buNone/>
            </a:pPr>
            <a:r>
              <a:rPr lang="en-US" sz="2400" i="1" dirty="0">
                <a:solidFill>
                  <a:srgbClr val="6A0A1F"/>
                </a:solidFill>
                <a:latin typeface="Roboto" panose="02000000000000000000" pitchFamily="2" charset="0"/>
                <a:ea typeface="Roboto" panose="02000000000000000000" pitchFamily="2" charset="0"/>
                <a:cs typeface="Roboto" panose="02000000000000000000" pitchFamily="2" charset="0"/>
              </a:rPr>
              <a:t>“Statistically significant results are passports to publication”</a:t>
            </a:r>
          </a:p>
          <a:p>
            <a:pPr marL="0" indent="0" algn="ctr">
              <a:buNone/>
            </a:pPr>
            <a:endParaRPr lang="en-US" sz="2400" i="1" dirty="0">
              <a:solidFill>
                <a:srgbClr val="6A0A1F"/>
              </a:solidFill>
              <a:latin typeface="Roboto" panose="02000000000000000000" pitchFamily="2" charset="0"/>
              <a:ea typeface="Roboto" panose="02000000000000000000" pitchFamily="2" charset="0"/>
              <a:cs typeface="Roboto" panose="02000000000000000000" pitchFamily="2" charset="0"/>
            </a:endParaRPr>
          </a:p>
          <a:p>
            <a:pPr marL="0" indent="0" algn="ctr">
              <a:buNone/>
            </a:pPr>
            <a:r>
              <a:rPr lang="en-US" sz="2400" dirty="0">
                <a:latin typeface="Roboto" panose="02000000000000000000" pitchFamily="2" charset="0"/>
                <a:ea typeface="Roboto" panose="02000000000000000000" pitchFamily="2" charset="0"/>
                <a:cs typeface="Roboto" panose="02000000000000000000" pitchFamily="2" charset="0"/>
              </a:rPr>
              <a:t>Cherry-picking promising findings, also known by such terms as </a:t>
            </a:r>
            <a:r>
              <a:rPr lang="en-US" sz="2400" dirty="0">
                <a:solidFill>
                  <a:srgbClr val="6A0A1F"/>
                </a:solidFill>
                <a:latin typeface="Roboto" panose="02000000000000000000" pitchFamily="2" charset="0"/>
                <a:ea typeface="Roboto" panose="02000000000000000000" pitchFamily="2" charset="0"/>
                <a:cs typeface="Roboto" panose="02000000000000000000" pitchFamily="2" charset="0"/>
              </a:rPr>
              <a:t>data dredging</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a:solidFill>
                  <a:srgbClr val="6A0A1F"/>
                </a:solidFill>
                <a:latin typeface="Roboto" panose="02000000000000000000" pitchFamily="2" charset="0"/>
                <a:ea typeface="Roboto" panose="02000000000000000000" pitchFamily="2" charset="0"/>
                <a:cs typeface="Roboto" panose="02000000000000000000" pitchFamily="2" charset="0"/>
              </a:rPr>
              <a:t>significance chasing</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a:solidFill>
                  <a:srgbClr val="6A0A1F"/>
                </a:solidFill>
                <a:latin typeface="Roboto" panose="02000000000000000000" pitchFamily="2" charset="0"/>
                <a:ea typeface="Roboto" panose="02000000000000000000" pitchFamily="2" charset="0"/>
                <a:cs typeface="Roboto" panose="02000000000000000000" pitchFamily="2" charset="0"/>
              </a:rPr>
              <a:t>significance questing</a:t>
            </a:r>
            <a:r>
              <a:rPr lang="en-US" sz="2400" dirty="0">
                <a:latin typeface="Roboto" panose="02000000000000000000" pitchFamily="2" charset="0"/>
                <a:ea typeface="Roboto" panose="02000000000000000000" pitchFamily="2" charset="0"/>
                <a:cs typeface="Roboto" panose="02000000000000000000" pitchFamily="2" charset="0"/>
              </a:rPr>
              <a:t>, </a:t>
            </a:r>
            <a:r>
              <a:rPr lang="en-US" sz="2400" dirty="0">
                <a:solidFill>
                  <a:srgbClr val="6A0A1F"/>
                </a:solidFill>
                <a:latin typeface="Roboto" panose="02000000000000000000" pitchFamily="2" charset="0"/>
                <a:ea typeface="Roboto" panose="02000000000000000000" pitchFamily="2" charset="0"/>
                <a:cs typeface="Roboto" panose="02000000000000000000" pitchFamily="2" charset="0"/>
              </a:rPr>
              <a:t>selective inference</a:t>
            </a:r>
            <a:r>
              <a:rPr lang="en-US" sz="2400" dirty="0">
                <a:latin typeface="Roboto" panose="02000000000000000000" pitchFamily="2" charset="0"/>
                <a:ea typeface="Roboto" panose="02000000000000000000" pitchFamily="2" charset="0"/>
                <a:cs typeface="Roboto" panose="02000000000000000000" pitchFamily="2" charset="0"/>
              </a:rPr>
              <a:t>, and </a:t>
            </a:r>
            <a:r>
              <a:rPr lang="en-US" sz="2400" dirty="0">
                <a:solidFill>
                  <a:srgbClr val="6A0A1F"/>
                </a:solidFill>
                <a:latin typeface="Roboto" panose="02000000000000000000" pitchFamily="2" charset="0"/>
                <a:ea typeface="Roboto" panose="02000000000000000000" pitchFamily="2" charset="0"/>
                <a:cs typeface="Roboto" panose="02000000000000000000" pitchFamily="2" charset="0"/>
              </a:rPr>
              <a:t>“p-hacking”</a:t>
            </a:r>
            <a:r>
              <a:rPr lang="en-US" sz="2400" dirty="0">
                <a:latin typeface="Roboto" panose="02000000000000000000" pitchFamily="2" charset="0"/>
                <a:ea typeface="Roboto" panose="02000000000000000000" pitchFamily="2" charset="0"/>
                <a:cs typeface="Roboto" panose="02000000000000000000" pitchFamily="2" charset="0"/>
              </a:rPr>
              <a:t>, leads to a spurious excess of statistically significant results in the published literature</a:t>
            </a:r>
          </a:p>
          <a:p>
            <a:pPr marL="0" indent="0">
              <a:buNone/>
            </a:pPr>
            <a:endParaRPr lang="en-GB" sz="2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709972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98AD-A4CA-D831-D4FD-212705548F7E}"/>
              </a:ext>
            </a:extLst>
          </p:cNvPr>
          <p:cNvSpPr>
            <a:spLocks noGrp="1"/>
          </p:cNvSpPr>
          <p:nvPr>
            <p:ph type="title"/>
          </p:nvPr>
        </p:nvSpPr>
        <p:spPr/>
        <p:txBody>
          <a:bodyPr/>
          <a:lstStyle/>
          <a:p>
            <a:r>
              <a:rPr lang="en-GB" b="1" dirty="0">
                <a:solidFill>
                  <a:srgbClr val="6A0A1F"/>
                </a:solidFill>
                <a:latin typeface="Roboto Condensed" panose="02000000000000000000" pitchFamily="2" charset="0"/>
                <a:ea typeface="Roboto Condensed" panose="02000000000000000000" pitchFamily="2" charset="0"/>
                <a:cs typeface="Roboto Condensed" panose="02000000000000000000" pitchFamily="2" charset="0"/>
              </a:rPr>
              <a:t>Data Dredging</a:t>
            </a:r>
          </a:p>
        </p:txBody>
      </p:sp>
      <p:pic>
        <p:nvPicPr>
          <p:cNvPr id="6" name="Content Placeholder 6" descr="A picture containing clock&#10;&#10;Description automatically generated">
            <a:extLst>
              <a:ext uri="{FF2B5EF4-FFF2-40B4-BE49-F238E27FC236}">
                <a16:creationId xmlns:a16="http://schemas.microsoft.com/office/drawing/2014/main" id="{C75EDF2E-BC86-B67C-005F-F67FD8C78F0D}"/>
              </a:ext>
            </a:extLst>
          </p:cNvPr>
          <p:cNvPicPr>
            <a:picLocks noGrp="1" noChangeAspect="1"/>
          </p:cNvPicPr>
          <p:nvPr>
            <p:ph idx="1"/>
          </p:nvPr>
        </p:nvPicPr>
        <p:blipFill rotWithShape="1">
          <a:blip r:embed="rId3"/>
          <a:srcRect b="79060"/>
          <a:stretch/>
        </p:blipFill>
        <p:spPr>
          <a:xfrm>
            <a:off x="1807188" y="1065139"/>
            <a:ext cx="8577623" cy="4982602"/>
          </a:xfrm>
        </p:spPr>
      </p:pic>
    </p:spTree>
    <p:extLst>
      <p:ext uri="{BB962C8B-B14F-4D97-AF65-F5344CB8AC3E}">
        <p14:creationId xmlns:p14="http://schemas.microsoft.com/office/powerpoint/2010/main" val="1729399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98AD-A4CA-D831-D4FD-212705548F7E}"/>
              </a:ext>
            </a:extLst>
          </p:cNvPr>
          <p:cNvSpPr>
            <a:spLocks noGrp="1"/>
          </p:cNvSpPr>
          <p:nvPr>
            <p:ph type="title"/>
          </p:nvPr>
        </p:nvSpPr>
        <p:spPr/>
        <p:txBody>
          <a:bodyPr/>
          <a:lstStyle/>
          <a:p>
            <a:r>
              <a:rPr lang="en-GB" b="1" dirty="0">
                <a:solidFill>
                  <a:srgbClr val="6A0A1F"/>
                </a:solidFill>
                <a:latin typeface="Roboto Condensed" panose="02000000000000000000" pitchFamily="2" charset="0"/>
                <a:ea typeface="Roboto Condensed" panose="02000000000000000000" pitchFamily="2" charset="0"/>
                <a:cs typeface="Roboto Condensed" panose="02000000000000000000" pitchFamily="2" charset="0"/>
              </a:rPr>
              <a:t>Data Dredging</a:t>
            </a:r>
          </a:p>
        </p:txBody>
      </p:sp>
      <p:pic>
        <p:nvPicPr>
          <p:cNvPr id="9" name="Content Placeholder 6" descr="A picture containing clock&#10;&#10;Description automatically generated">
            <a:extLst>
              <a:ext uri="{FF2B5EF4-FFF2-40B4-BE49-F238E27FC236}">
                <a16:creationId xmlns:a16="http://schemas.microsoft.com/office/drawing/2014/main" id="{0AC19261-3FC3-DC5E-A33F-342ED55B07A3}"/>
              </a:ext>
            </a:extLst>
          </p:cNvPr>
          <p:cNvPicPr>
            <a:picLocks noChangeAspect="1"/>
          </p:cNvPicPr>
          <p:nvPr/>
        </p:nvPicPr>
        <p:blipFill rotWithShape="1">
          <a:blip r:embed="rId3"/>
          <a:srcRect t="21293" b="25375"/>
          <a:stretch/>
        </p:blipFill>
        <p:spPr>
          <a:xfrm>
            <a:off x="4180438" y="117517"/>
            <a:ext cx="4476627" cy="6622966"/>
          </a:xfrm>
          <a:prstGeom prst="rect">
            <a:avLst/>
          </a:prstGeom>
        </p:spPr>
      </p:pic>
      <p:sp>
        <p:nvSpPr>
          <p:cNvPr id="10" name="Rectangle 9">
            <a:extLst>
              <a:ext uri="{FF2B5EF4-FFF2-40B4-BE49-F238E27FC236}">
                <a16:creationId xmlns:a16="http://schemas.microsoft.com/office/drawing/2014/main" id="{5D9E7E22-1F7D-8825-60B9-4F11669B7176}"/>
              </a:ext>
            </a:extLst>
          </p:cNvPr>
          <p:cNvSpPr/>
          <p:nvPr/>
        </p:nvSpPr>
        <p:spPr>
          <a:xfrm>
            <a:off x="6889066" y="3463290"/>
            <a:ext cx="849044" cy="1588770"/>
          </a:xfrm>
          <a:prstGeom prst="rect">
            <a:avLst/>
          </a:prstGeom>
          <a:noFill/>
          <a:ln w="57150">
            <a:solidFill>
              <a:srgbClr val="6A0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171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98AD-A4CA-D831-D4FD-212705548F7E}"/>
              </a:ext>
            </a:extLst>
          </p:cNvPr>
          <p:cNvSpPr>
            <a:spLocks noGrp="1"/>
          </p:cNvSpPr>
          <p:nvPr>
            <p:ph type="title"/>
          </p:nvPr>
        </p:nvSpPr>
        <p:spPr/>
        <p:txBody>
          <a:bodyPr/>
          <a:lstStyle/>
          <a:p>
            <a:r>
              <a:rPr lang="en-GB" b="1" dirty="0">
                <a:solidFill>
                  <a:srgbClr val="6A0A1F"/>
                </a:solidFill>
                <a:latin typeface="Roboto Condensed" panose="02000000000000000000" pitchFamily="2" charset="0"/>
                <a:ea typeface="Roboto Condensed" panose="02000000000000000000" pitchFamily="2" charset="0"/>
                <a:cs typeface="Roboto Condensed" panose="02000000000000000000" pitchFamily="2" charset="0"/>
              </a:rPr>
              <a:t>Data Dredging</a:t>
            </a:r>
          </a:p>
        </p:txBody>
      </p:sp>
      <p:pic>
        <p:nvPicPr>
          <p:cNvPr id="3" name="Content Placeholder 6" descr="A picture containing clock&#10;&#10;Description automatically generated">
            <a:extLst>
              <a:ext uri="{FF2B5EF4-FFF2-40B4-BE49-F238E27FC236}">
                <a16:creationId xmlns:a16="http://schemas.microsoft.com/office/drawing/2014/main" id="{B74D588B-DD49-F7AD-E22E-F45B4DA17458}"/>
              </a:ext>
            </a:extLst>
          </p:cNvPr>
          <p:cNvPicPr>
            <a:picLocks noGrp="1" noChangeAspect="1"/>
          </p:cNvPicPr>
          <p:nvPr>
            <p:ph idx="1"/>
          </p:nvPr>
        </p:nvPicPr>
        <p:blipFill rotWithShape="1">
          <a:blip r:embed="rId3"/>
          <a:srcRect t="74560"/>
          <a:stretch/>
        </p:blipFill>
        <p:spPr>
          <a:xfrm>
            <a:off x="2562424" y="859528"/>
            <a:ext cx="7713145" cy="5443320"/>
          </a:xfrm>
        </p:spPr>
      </p:pic>
    </p:spTree>
    <p:extLst>
      <p:ext uri="{BB962C8B-B14F-4D97-AF65-F5344CB8AC3E}">
        <p14:creationId xmlns:p14="http://schemas.microsoft.com/office/powerpoint/2010/main" val="3557198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98AD-A4CA-D831-D4FD-212705548F7E}"/>
              </a:ext>
            </a:extLst>
          </p:cNvPr>
          <p:cNvSpPr>
            <a:spLocks noGrp="1"/>
          </p:cNvSpPr>
          <p:nvPr>
            <p:ph type="title"/>
          </p:nvPr>
        </p:nvSpPr>
        <p:spPr/>
        <p:txBody>
          <a:bodyPr/>
          <a:lstStyle/>
          <a:p>
            <a:r>
              <a:rPr lang="en-GB" b="1" dirty="0">
                <a:solidFill>
                  <a:srgbClr val="6A0A1F"/>
                </a:solidFill>
                <a:latin typeface="Roboto Condensed" panose="02000000000000000000" pitchFamily="2" charset="0"/>
                <a:ea typeface="Roboto Condensed" panose="02000000000000000000" pitchFamily="2" charset="0"/>
                <a:cs typeface="Roboto Condensed" panose="02000000000000000000" pitchFamily="2" charset="0"/>
              </a:rPr>
              <a:t>Publication Bias</a:t>
            </a:r>
          </a:p>
        </p:txBody>
      </p:sp>
      <p:pic>
        <p:nvPicPr>
          <p:cNvPr id="6" name="Picture 5">
            <a:extLst>
              <a:ext uri="{FF2B5EF4-FFF2-40B4-BE49-F238E27FC236}">
                <a16:creationId xmlns:a16="http://schemas.microsoft.com/office/drawing/2014/main" id="{56210212-D6C2-40ED-6300-1FEC9A1F4B78}"/>
              </a:ext>
            </a:extLst>
          </p:cNvPr>
          <p:cNvPicPr>
            <a:picLocks noChangeAspect="1"/>
          </p:cNvPicPr>
          <p:nvPr/>
        </p:nvPicPr>
        <p:blipFill rotWithShape="1">
          <a:blip r:embed="rId3"/>
          <a:srcRect l="50934" t="13480" r="1511" b="14045"/>
          <a:stretch/>
        </p:blipFill>
        <p:spPr>
          <a:xfrm>
            <a:off x="3144287" y="830043"/>
            <a:ext cx="6548930" cy="5614204"/>
          </a:xfrm>
          <a:prstGeom prst="rect">
            <a:avLst/>
          </a:prstGeom>
        </p:spPr>
      </p:pic>
      <p:pic>
        <p:nvPicPr>
          <p:cNvPr id="7" name="Picture 6">
            <a:extLst>
              <a:ext uri="{FF2B5EF4-FFF2-40B4-BE49-F238E27FC236}">
                <a16:creationId xmlns:a16="http://schemas.microsoft.com/office/drawing/2014/main" id="{0DB19CE6-7DEC-73CF-8C2F-FE086E0D4EFC}"/>
              </a:ext>
            </a:extLst>
          </p:cNvPr>
          <p:cNvPicPr>
            <a:picLocks noChangeAspect="1"/>
          </p:cNvPicPr>
          <p:nvPr/>
        </p:nvPicPr>
        <p:blipFill rotWithShape="1">
          <a:blip r:embed="rId4"/>
          <a:srcRect l="50769" t="19634" r="2500" b="37582"/>
          <a:stretch/>
        </p:blipFill>
        <p:spPr>
          <a:xfrm>
            <a:off x="2514569" y="1922359"/>
            <a:ext cx="7808366" cy="4021241"/>
          </a:xfrm>
          <a:prstGeom prst="rect">
            <a:avLst/>
          </a:prstGeom>
        </p:spPr>
      </p:pic>
    </p:spTree>
    <p:extLst>
      <p:ext uri="{BB962C8B-B14F-4D97-AF65-F5344CB8AC3E}">
        <p14:creationId xmlns:p14="http://schemas.microsoft.com/office/powerpoint/2010/main" val="423481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98AD-A4CA-D831-D4FD-212705548F7E}"/>
              </a:ext>
            </a:extLst>
          </p:cNvPr>
          <p:cNvSpPr>
            <a:spLocks noGrp="1"/>
          </p:cNvSpPr>
          <p:nvPr>
            <p:ph type="title"/>
          </p:nvPr>
        </p:nvSpPr>
        <p:spPr/>
        <p:txBody>
          <a:bodyPr/>
          <a:lstStyle/>
          <a:p>
            <a:r>
              <a:rPr lang="en-GB" b="1" dirty="0">
                <a:solidFill>
                  <a:srgbClr val="6A0A1F"/>
                </a:solidFill>
                <a:latin typeface="Roboto Condensed" panose="02000000000000000000" pitchFamily="2" charset="0"/>
                <a:ea typeface="Roboto Condensed" panose="02000000000000000000" pitchFamily="2" charset="0"/>
                <a:cs typeface="Roboto Condensed" panose="02000000000000000000" pitchFamily="2" charset="0"/>
              </a:rPr>
              <a:t>Hypothesis Testing Fallacies</a:t>
            </a:r>
          </a:p>
        </p:txBody>
      </p:sp>
      <p:sp>
        <p:nvSpPr>
          <p:cNvPr id="3" name="Content Placeholder 2">
            <a:extLst>
              <a:ext uri="{FF2B5EF4-FFF2-40B4-BE49-F238E27FC236}">
                <a16:creationId xmlns:a16="http://schemas.microsoft.com/office/drawing/2014/main" id="{471925AA-6E1C-0057-18D1-5A7347BC2653}"/>
              </a:ext>
            </a:extLst>
          </p:cNvPr>
          <p:cNvSpPr>
            <a:spLocks noGrp="1"/>
          </p:cNvSpPr>
          <p:nvPr>
            <p:ph idx="1"/>
          </p:nvPr>
        </p:nvSpPr>
        <p:spPr/>
        <p:txBody>
          <a:bodyPr/>
          <a:lstStyle/>
          <a:p>
            <a:r>
              <a:rPr lang="en-US" sz="2400" dirty="0">
                <a:latin typeface="Roboto" panose="02000000000000000000" pitchFamily="2" charset="0"/>
                <a:ea typeface="Roboto" panose="02000000000000000000" pitchFamily="2" charset="0"/>
                <a:cs typeface="Roboto" panose="02000000000000000000" pitchFamily="2" charset="0"/>
              </a:rPr>
              <a:t>P-values measure the probability that the null hypothesis is true</a:t>
            </a:r>
          </a:p>
          <a:p>
            <a:endParaRPr lang="en-US" sz="2400" dirty="0">
              <a:latin typeface="Roboto" panose="02000000000000000000" pitchFamily="2" charset="0"/>
              <a:ea typeface="Roboto" panose="02000000000000000000" pitchFamily="2" charset="0"/>
              <a:cs typeface="Roboto" panose="02000000000000000000" pitchFamily="2" charset="0"/>
            </a:endParaRPr>
          </a:p>
          <a:p>
            <a:r>
              <a:rPr lang="en-US" sz="2400" dirty="0">
                <a:latin typeface="Roboto" panose="02000000000000000000" pitchFamily="2" charset="0"/>
                <a:ea typeface="Roboto" panose="02000000000000000000" pitchFamily="2" charset="0"/>
                <a:cs typeface="Roboto" panose="02000000000000000000" pitchFamily="2" charset="0"/>
              </a:rPr>
              <a:t>Failure to reject null hypothesis leads to its acceptance</a:t>
            </a:r>
          </a:p>
          <a:p>
            <a:r>
              <a:rPr lang="en-US" sz="2400" dirty="0">
                <a:latin typeface="Roboto" panose="02000000000000000000" pitchFamily="2" charset="0"/>
                <a:ea typeface="Roboto" panose="02000000000000000000" pitchFamily="2" charset="0"/>
                <a:cs typeface="Roboto" panose="02000000000000000000" pitchFamily="2" charset="0"/>
              </a:rPr>
              <a:t>Often a desire to turn a p-value into a statement about the truth of a null hypothesis</a:t>
            </a:r>
          </a:p>
          <a:p>
            <a:r>
              <a:rPr lang="en-US" sz="2400" dirty="0">
                <a:latin typeface="Roboto" panose="02000000000000000000" pitchFamily="2" charset="0"/>
                <a:ea typeface="Roboto" panose="02000000000000000000" pitchFamily="2" charset="0"/>
                <a:cs typeface="Roboto" panose="02000000000000000000" pitchFamily="2" charset="0"/>
              </a:rPr>
              <a:t>When you fail to reject a null hypothesis it means that there is insufficient evidence to reject</a:t>
            </a:r>
          </a:p>
          <a:p>
            <a:endParaRPr lang="en-GB" sz="2400" dirty="0">
              <a:latin typeface="Roboto" panose="02000000000000000000" pitchFamily="2" charset="0"/>
              <a:ea typeface="Roboto" panose="02000000000000000000" pitchFamily="2" charset="0"/>
              <a:cs typeface="Roboto" panose="02000000000000000000" pitchFamily="2" charset="0"/>
            </a:endParaRPr>
          </a:p>
        </p:txBody>
      </p:sp>
      <p:sp>
        <p:nvSpPr>
          <p:cNvPr id="4" name="TextBox 3">
            <a:extLst>
              <a:ext uri="{FF2B5EF4-FFF2-40B4-BE49-F238E27FC236}">
                <a16:creationId xmlns:a16="http://schemas.microsoft.com/office/drawing/2014/main" id="{C9A228ED-E23D-94F5-7D8D-A49FEB8B7375}"/>
              </a:ext>
            </a:extLst>
          </p:cNvPr>
          <p:cNvSpPr txBox="1"/>
          <p:nvPr/>
        </p:nvSpPr>
        <p:spPr>
          <a:xfrm rot="20271940">
            <a:off x="2991625" y="736697"/>
            <a:ext cx="2492117" cy="1200329"/>
          </a:xfrm>
          <a:prstGeom prst="rect">
            <a:avLst/>
          </a:prstGeom>
          <a:noFill/>
        </p:spPr>
        <p:txBody>
          <a:bodyPr wrap="square" rtlCol="0">
            <a:spAutoFit/>
          </a:bodyPr>
          <a:lstStyle/>
          <a:p>
            <a:r>
              <a:rPr lang="en-GB" sz="5400" b="1" spc="600" dirty="0">
                <a:solidFill>
                  <a:srgbClr val="6A0A1F"/>
                </a:solidFill>
                <a:latin typeface="Roboto Condensed" panose="02000000000000000000" pitchFamily="2" charset="0"/>
                <a:ea typeface="Roboto Condensed" panose="02000000000000000000" pitchFamily="2" charset="0"/>
                <a:cs typeface="Roboto Condensed" panose="02000000000000000000" pitchFamily="2" charset="0"/>
              </a:rPr>
              <a:t>FALSE</a:t>
            </a:r>
          </a:p>
          <a:p>
            <a:endParaRPr lang="en-GB" dirty="0">
              <a:solidFill>
                <a:srgbClr val="6A0A1F"/>
              </a:solidFill>
            </a:endParaRPr>
          </a:p>
        </p:txBody>
      </p:sp>
    </p:spTree>
    <p:extLst>
      <p:ext uri="{BB962C8B-B14F-4D97-AF65-F5344CB8AC3E}">
        <p14:creationId xmlns:p14="http://schemas.microsoft.com/office/powerpoint/2010/main" val="273811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out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428F9E-C946-88BB-529C-F7FB6486BB6F}"/>
              </a:ext>
            </a:extLst>
          </p:cNvPr>
          <p:cNvSpPr>
            <a:spLocks noGrp="1"/>
          </p:cNvSpPr>
          <p:nvPr>
            <p:ph sz="half" idx="2"/>
          </p:nvPr>
        </p:nvSpPr>
        <p:spPr/>
        <p:txBody>
          <a:bodyPr/>
          <a:lstStyle/>
          <a:p>
            <a:endParaRPr lang="en-GB" dirty="0"/>
          </a:p>
          <a:p>
            <a:endParaRPr lang="en-GB" dirty="0"/>
          </a:p>
        </p:txBody>
      </p:sp>
      <p:sp>
        <p:nvSpPr>
          <p:cNvPr id="4" name="Content Placeholder 3">
            <a:extLst>
              <a:ext uri="{FF2B5EF4-FFF2-40B4-BE49-F238E27FC236}">
                <a16:creationId xmlns:a16="http://schemas.microsoft.com/office/drawing/2014/main" id="{56267766-A7E0-D6A6-AA2B-0A6259C8C410}"/>
              </a:ext>
            </a:extLst>
          </p:cNvPr>
          <p:cNvSpPr>
            <a:spLocks noGrp="1"/>
          </p:cNvSpPr>
          <p:nvPr>
            <p:ph sz="quarter" idx="4"/>
          </p:nvPr>
        </p:nvSpPr>
        <p:spPr>
          <a:xfrm>
            <a:off x="5507002" y="1044267"/>
            <a:ext cx="5417865" cy="5434246"/>
          </a:xfrm>
        </p:spPr>
        <p:txBody>
          <a:bodyPr/>
          <a:lstStyle/>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R.A. Fisher</a:t>
            </a:r>
          </a:p>
          <a:p>
            <a:pPr marL="0" indent="0">
              <a:buNone/>
            </a:pPr>
            <a:endParaRPr lang="en-US" sz="2400" dirty="0">
              <a:latin typeface="Roboto" panose="02000000000000000000" pitchFamily="2" charset="0"/>
              <a:ea typeface="Roboto" panose="02000000000000000000" pitchFamily="2" charset="0"/>
              <a:cs typeface="Roboto" panose="02000000000000000000" pitchFamily="2" charset="0"/>
            </a:endParaRPr>
          </a:p>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"a genius who almost single-handedly created the foundations for modern statistical science" </a:t>
            </a:r>
          </a:p>
          <a:p>
            <a:pPr marL="0" indent="0">
              <a:buNone/>
            </a:pPr>
            <a:endParaRPr lang="en-US" sz="2400" dirty="0">
              <a:latin typeface="Roboto" panose="02000000000000000000" pitchFamily="2" charset="0"/>
              <a:ea typeface="Roboto" panose="02000000000000000000" pitchFamily="2" charset="0"/>
              <a:cs typeface="Roboto" panose="02000000000000000000" pitchFamily="2" charset="0"/>
            </a:endParaRPr>
          </a:p>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"the single most important figure in 20th century statistics"</a:t>
            </a:r>
          </a:p>
          <a:p>
            <a:pPr marL="0" indent="0">
              <a:buNone/>
            </a:pPr>
            <a:endParaRPr lang="en-GB" sz="2400" dirty="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FA197BEE-91B8-3A5E-D094-88F62683EE95}"/>
              </a:ext>
            </a:extLst>
          </p:cNvPr>
          <p:cNvSpPr>
            <a:spLocks noGrp="1"/>
          </p:cNvSpPr>
          <p:nvPr>
            <p:ph type="title"/>
          </p:nvPr>
        </p:nvSpPr>
        <p:spPr>
          <a:xfrm>
            <a:off x="1099595" y="235034"/>
            <a:ext cx="10638315" cy="485648"/>
          </a:xfrm>
        </p:spPr>
        <p:txBody>
          <a:bodyPr/>
          <a:lstStyle/>
          <a:p>
            <a:r>
              <a:rPr lang="en-GB" b="1" dirty="0">
                <a:solidFill>
                  <a:srgbClr val="6A0A1F"/>
                </a:solidFill>
                <a:latin typeface="Roboto Condensed" panose="02000000000000000000" pitchFamily="2" charset="0"/>
                <a:ea typeface="Roboto Condensed" panose="02000000000000000000" pitchFamily="2" charset="0"/>
                <a:cs typeface="Roboto Condensed" panose="02000000000000000000" pitchFamily="2" charset="0"/>
              </a:rPr>
              <a:t>History of P-Values</a:t>
            </a:r>
          </a:p>
        </p:txBody>
      </p:sp>
      <p:pic>
        <p:nvPicPr>
          <p:cNvPr id="7" name="Picture 6">
            <a:extLst>
              <a:ext uri="{FF2B5EF4-FFF2-40B4-BE49-F238E27FC236}">
                <a16:creationId xmlns:a16="http://schemas.microsoft.com/office/drawing/2014/main" id="{2B360368-F045-5FBC-BF16-A2765C445B6E}"/>
              </a:ext>
            </a:extLst>
          </p:cNvPr>
          <p:cNvPicPr>
            <a:picLocks noChangeAspect="1"/>
          </p:cNvPicPr>
          <p:nvPr/>
        </p:nvPicPr>
        <p:blipFill>
          <a:blip r:embed="rId3"/>
          <a:stretch>
            <a:fillRect/>
          </a:stretch>
        </p:blipFill>
        <p:spPr>
          <a:xfrm>
            <a:off x="1695337" y="1044267"/>
            <a:ext cx="3261643" cy="4895512"/>
          </a:xfrm>
          <a:prstGeom prst="rect">
            <a:avLst/>
          </a:prstGeom>
        </p:spPr>
      </p:pic>
    </p:spTree>
    <p:extLst>
      <p:ext uri="{BB962C8B-B14F-4D97-AF65-F5344CB8AC3E}">
        <p14:creationId xmlns:p14="http://schemas.microsoft.com/office/powerpoint/2010/main" val="851462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98AD-A4CA-D831-D4FD-212705548F7E}"/>
              </a:ext>
            </a:extLst>
          </p:cNvPr>
          <p:cNvSpPr>
            <a:spLocks noGrp="1"/>
          </p:cNvSpPr>
          <p:nvPr>
            <p:ph type="title"/>
          </p:nvPr>
        </p:nvSpPr>
        <p:spPr/>
        <p:txBody>
          <a:bodyPr/>
          <a:lstStyle/>
          <a:p>
            <a:r>
              <a:rPr lang="en-GB" b="1" dirty="0">
                <a:solidFill>
                  <a:srgbClr val="6A0A1F"/>
                </a:solidFill>
                <a:latin typeface="Roboto Condensed" panose="02000000000000000000" pitchFamily="2" charset="0"/>
                <a:ea typeface="Roboto Condensed" panose="02000000000000000000" pitchFamily="2" charset="0"/>
                <a:cs typeface="Roboto Condensed" panose="02000000000000000000" pitchFamily="2" charset="0"/>
              </a:rPr>
              <a:t>Hypothesis Testing Fallacies</a:t>
            </a:r>
          </a:p>
        </p:txBody>
      </p:sp>
      <p:sp>
        <p:nvSpPr>
          <p:cNvPr id="3" name="Content Placeholder 2">
            <a:extLst>
              <a:ext uri="{FF2B5EF4-FFF2-40B4-BE49-F238E27FC236}">
                <a16:creationId xmlns:a16="http://schemas.microsoft.com/office/drawing/2014/main" id="{471925AA-6E1C-0057-18D1-5A7347BC2653}"/>
              </a:ext>
            </a:extLst>
          </p:cNvPr>
          <p:cNvSpPr>
            <a:spLocks noGrp="1"/>
          </p:cNvSpPr>
          <p:nvPr>
            <p:ph idx="1"/>
          </p:nvPr>
        </p:nvSpPr>
        <p:spPr/>
        <p:txBody>
          <a:bodyPr/>
          <a:lstStyle/>
          <a:p>
            <a:r>
              <a:rPr lang="en-US" sz="2400" dirty="0">
                <a:latin typeface="Roboto" panose="02000000000000000000" pitchFamily="2" charset="0"/>
                <a:ea typeface="Roboto" panose="02000000000000000000" pitchFamily="2" charset="0"/>
                <a:cs typeface="Roboto" panose="02000000000000000000" pitchFamily="2" charset="0"/>
              </a:rPr>
              <a:t>Small p-value indicates large effects</a:t>
            </a:r>
          </a:p>
          <a:p>
            <a:endParaRPr lang="en-US" sz="2400" dirty="0">
              <a:latin typeface="Roboto" panose="02000000000000000000" pitchFamily="2" charset="0"/>
              <a:ea typeface="Roboto" panose="02000000000000000000" pitchFamily="2" charset="0"/>
              <a:cs typeface="Roboto" panose="02000000000000000000" pitchFamily="2" charset="0"/>
            </a:endParaRPr>
          </a:p>
          <a:p>
            <a:r>
              <a:rPr lang="en-US" sz="2400" dirty="0">
                <a:latin typeface="Roboto" panose="02000000000000000000" pitchFamily="2" charset="0"/>
                <a:ea typeface="Roboto" panose="02000000000000000000" pitchFamily="2" charset="0"/>
                <a:cs typeface="Roboto" panose="02000000000000000000" pitchFamily="2" charset="0"/>
              </a:rPr>
              <a:t>Effect size does influence the p-value</a:t>
            </a:r>
          </a:p>
          <a:p>
            <a:r>
              <a:rPr lang="en-US" sz="2400" dirty="0">
                <a:latin typeface="Roboto" panose="02000000000000000000" pitchFamily="2" charset="0"/>
                <a:ea typeface="Roboto" panose="02000000000000000000" pitchFamily="2" charset="0"/>
                <a:cs typeface="Roboto" panose="02000000000000000000" pitchFamily="2" charset="0"/>
              </a:rPr>
              <a:t>Larger effect sizes have smaller p-values</a:t>
            </a:r>
          </a:p>
          <a:p>
            <a:r>
              <a:rPr lang="en-US" sz="2400" dirty="0">
                <a:latin typeface="Roboto" panose="02000000000000000000" pitchFamily="2" charset="0"/>
                <a:ea typeface="Roboto" panose="02000000000000000000" pitchFamily="2" charset="0"/>
                <a:cs typeface="Roboto" panose="02000000000000000000" pitchFamily="2" charset="0"/>
              </a:rPr>
              <a:t>But a p-value does not tell anything about the size of an effect!</a:t>
            </a:r>
          </a:p>
          <a:p>
            <a:r>
              <a:rPr lang="en-US" sz="2400" dirty="0">
                <a:latin typeface="Roboto" panose="02000000000000000000" pitchFamily="2" charset="0"/>
                <a:ea typeface="Roboto" panose="02000000000000000000" pitchFamily="2" charset="0"/>
                <a:cs typeface="Roboto" panose="02000000000000000000" pitchFamily="2" charset="0"/>
              </a:rPr>
              <a:t>P-values are also influenced by sample size and measurement precision</a:t>
            </a:r>
          </a:p>
          <a:p>
            <a:endParaRPr lang="en-GB" sz="2400" dirty="0">
              <a:latin typeface="Roboto" panose="02000000000000000000" pitchFamily="2" charset="0"/>
              <a:ea typeface="Roboto" panose="02000000000000000000" pitchFamily="2" charset="0"/>
              <a:cs typeface="Roboto" panose="02000000000000000000" pitchFamily="2" charset="0"/>
            </a:endParaRPr>
          </a:p>
        </p:txBody>
      </p:sp>
      <p:sp>
        <p:nvSpPr>
          <p:cNvPr id="4" name="TextBox 3">
            <a:extLst>
              <a:ext uri="{FF2B5EF4-FFF2-40B4-BE49-F238E27FC236}">
                <a16:creationId xmlns:a16="http://schemas.microsoft.com/office/drawing/2014/main" id="{C9A228ED-E23D-94F5-7D8D-A49FEB8B7375}"/>
              </a:ext>
            </a:extLst>
          </p:cNvPr>
          <p:cNvSpPr txBox="1"/>
          <p:nvPr/>
        </p:nvSpPr>
        <p:spPr>
          <a:xfrm rot="20271940">
            <a:off x="2991625" y="736697"/>
            <a:ext cx="2492117" cy="1200329"/>
          </a:xfrm>
          <a:prstGeom prst="rect">
            <a:avLst/>
          </a:prstGeom>
          <a:noFill/>
        </p:spPr>
        <p:txBody>
          <a:bodyPr wrap="square" rtlCol="0">
            <a:spAutoFit/>
          </a:bodyPr>
          <a:lstStyle/>
          <a:p>
            <a:r>
              <a:rPr lang="en-GB" sz="5400" b="1" spc="600" dirty="0">
                <a:solidFill>
                  <a:srgbClr val="6A0A1F"/>
                </a:solidFill>
                <a:latin typeface="Roboto Condensed" panose="02000000000000000000" pitchFamily="2" charset="0"/>
                <a:ea typeface="Roboto Condensed" panose="02000000000000000000" pitchFamily="2" charset="0"/>
                <a:cs typeface="Roboto Condensed" panose="02000000000000000000" pitchFamily="2" charset="0"/>
              </a:rPr>
              <a:t>FALSE</a:t>
            </a:r>
          </a:p>
          <a:p>
            <a:endParaRPr lang="en-GB" dirty="0">
              <a:solidFill>
                <a:srgbClr val="6A0A1F"/>
              </a:solidFill>
            </a:endParaRPr>
          </a:p>
        </p:txBody>
      </p:sp>
    </p:spTree>
    <p:extLst>
      <p:ext uri="{BB962C8B-B14F-4D97-AF65-F5344CB8AC3E}">
        <p14:creationId xmlns:p14="http://schemas.microsoft.com/office/powerpoint/2010/main" val="164080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out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98AD-A4CA-D831-D4FD-212705548F7E}"/>
              </a:ext>
            </a:extLst>
          </p:cNvPr>
          <p:cNvSpPr>
            <a:spLocks noGrp="1"/>
          </p:cNvSpPr>
          <p:nvPr>
            <p:ph type="title"/>
          </p:nvPr>
        </p:nvSpPr>
        <p:spPr/>
        <p:txBody>
          <a:bodyPr/>
          <a:lstStyle/>
          <a:p>
            <a:r>
              <a:rPr lang="en-GB" b="1" dirty="0">
                <a:solidFill>
                  <a:srgbClr val="6A0A1F"/>
                </a:solidFill>
                <a:latin typeface="Roboto Condensed" panose="02000000000000000000" pitchFamily="2" charset="0"/>
                <a:ea typeface="Roboto Condensed" panose="02000000000000000000" pitchFamily="2" charset="0"/>
                <a:cs typeface="Roboto Condensed" panose="02000000000000000000" pitchFamily="2" charset="0"/>
              </a:rPr>
              <a:t>Hypothesis Testing Fallacies</a:t>
            </a:r>
          </a:p>
        </p:txBody>
      </p:sp>
      <p:sp>
        <p:nvSpPr>
          <p:cNvPr id="3" name="Content Placeholder 2">
            <a:extLst>
              <a:ext uri="{FF2B5EF4-FFF2-40B4-BE49-F238E27FC236}">
                <a16:creationId xmlns:a16="http://schemas.microsoft.com/office/drawing/2014/main" id="{471925AA-6E1C-0057-18D1-5A7347BC2653}"/>
              </a:ext>
            </a:extLst>
          </p:cNvPr>
          <p:cNvSpPr>
            <a:spLocks noGrp="1"/>
          </p:cNvSpPr>
          <p:nvPr>
            <p:ph idx="1"/>
          </p:nvPr>
        </p:nvSpPr>
        <p:spPr/>
        <p:txBody>
          <a:bodyPr/>
          <a:lstStyle/>
          <a:p>
            <a:r>
              <a:rPr lang="en-US" sz="2400" dirty="0">
                <a:latin typeface="Roboto" panose="02000000000000000000" pitchFamily="2" charset="0"/>
                <a:ea typeface="Roboto" panose="02000000000000000000" pitchFamily="2" charset="0"/>
                <a:cs typeface="Roboto" panose="02000000000000000000" pitchFamily="2" charset="0"/>
              </a:rPr>
              <a:t>Statistical significance implies clinical importance</a:t>
            </a:r>
          </a:p>
          <a:p>
            <a:endParaRPr lang="en-US" sz="2400" dirty="0">
              <a:latin typeface="Roboto" panose="02000000000000000000" pitchFamily="2" charset="0"/>
              <a:ea typeface="Roboto" panose="02000000000000000000" pitchFamily="2" charset="0"/>
              <a:cs typeface="Roboto" panose="02000000000000000000" pitchFamily="2" charset="0"/>
            </a:endParaRPr>
          </a:p>
          <a:p>
            <a:r>
              <a:rPr lang="en-US" sz="2400" dirty="0">
                <a:latin typeface="Roboto" panose="02000000000000000000" pitchFamily="2" charset="0"/>
                <a:ea typeface="Roboto" panose="02000000000000000000" pitchFamily="2" charset="0"/>
                <a:cs typeface="Roboto" panose="02000000000000000000" pitchFamily="2" charset="0"/>
              </a:rPr>
              <a:t>Statistical significance says very little about the clinical importance of relation</a:t>
            </a:r>
          </a:p>
          <a:p>
            <a:r>
              <a:rPr lang="en-US" sz="2400" dirty="0">
                <a:latin typeface="Roboto" panose="02000000000000000000" pitchFamily="2" charset="0"/>
                <a:ea typeface="Roboto" panose="02000000000000000000" pitchFamily="2" charset="0"/>
                <a:cs typeface="Roboto" panose="02000000000000000000" pitchFamily="2" charset="0"/>
              </a:rPr>
              <a:t>A large study can detect a small, clinically unimportant finding</a:t>
            </a:r>
          </a:p>
          <a:p>
            <a:r>
              <a:rPr lang="en-US" sz="2400" dirty="0">
                <a:latin typeface="Roboto" panose="02000000000000000000" pitchFamily="2" charset="0"/>
                <a:ea typeface="Roboto" panose="02000000000000000000" pitchFamily="2" charset="0"/>
                <a:cs typeface="Roboto" panose="02000000000000000000" pitchFamily="2" charset="0"/>
              </a:rPr>
              <a:t>Just because convention dictates non-significance, doesn’t mean that the study found nothing of clinical importance</a:t>
            </a:r>
          </a:p>
          <a:p>
            <a:r>
              <a:rPr lang="en-US" sz="2400" dirty="0">
                <a:latin typeface="Roboto" panose="02000000000000000000" pitchFamily="2" charset="0"/>
                <a:ea typeface="Roboto" panose="02000000000000000000" pitchFamily="2" charset="0"/>
                <a:cs typeface="Roboto" panose="02000000000000000000" pitchFamily="2" charset="0"/>
              </a:rPr>
              <a:t>Statistical significance is not equivalent to scientific/clinical relevance</a:t>
            </a:r>
          </a:p>
          <a:p>
            <a:endParaRPr lang="en-GB" sz="2400" dirty="0">
              <a:latin typeface="Roboto" panose="02000000000000000000" pitchFamily="2" charset="0"/>
              <a:ea typeface="Roboto" panose="02000000000000000000" pitchFamily="2" charset="0"/>
              <a:cs typeface="Roboto" panose="02000000000000000000" pitchFamily="2" charset="0"/>
            </a:endParaRPr>
          </a:p>
        </p:txBody>
      </p:sp>
      <p:sp>
        <p:nvSpPr>
          <p:cNvPr id="4" name="TextBox 3">
            <a:extLst>
              <a:ext uri="{FF2B5EF4-FFF2-40B4-BE49-F238E27FC236}">
                <a16:creationId xmlns:a16="http://schemas.microsoft.com/office/drawing/2014/main" id="{C9A228ED-E23D-94F5-7D8D-A49FEB8B7375}"/>
              </a:ext>
            </a:extLst>
          </p:cNvPr>
          <p:cNvSpPr txBox="1"/>
          <p:nvPr/>
        </p:nvSpPr>
        <p:spPr>
          <a:xfrm rot="20271940">
            <a:off x="2991625" y="736697"/>
            <a:ext cx="2492117" cy="1200329"/>
          </a:xfrm>
          <a:prstGeom prst="rect">
            <a:avLst/>
          </a:prstGeom>
          <a:noFill/>
        </p:spPr>
        <p:txBody>
          <a:bodyPr wrap="square" rtlCol="0">
            <a:spAutoFit/>
          </a:bodyPr>
          <a:lstStyle/>
          <a:p>
            <a:r>
              <a:rPr lang="en-GB" sz="5400" b="1" spc="600" dirty="0">
                <a:solidFill>
                  <a:srgbClr val="6A0A1F"/>
                </a:solidFill>
                <a:latin typeface="Roboto Condensed" panose="02000000000000000000" pitchFamily="2" charset="0"/>
                <a:ea typeface="Roboto Condensed" panose="02000000000000000000" pitchFamily="2" charset="0"/>
                <a:cs typeface="Roboto Condensed" panose="02000000000000000000" pitchFamily="2" charset="0"/>
              </a:rPr>
              <a:t>FALSE</a:t>
            </a:r>
          </a:p>
          <a:p>
            <a:endParaRPr lang="en-GB" dirty="0">
              <a:solidFill>
                <a:srgbClr val="6A0A1F"/>
              </a:solidFill>
            </a:endParaRPr>
          </a:p>
        </p:txBody>
      </p:sp>
    </p:spTree>
    <p:extLst>
      <p:ext uri="{BB962C8B-B14F-4D97-AF65-F5344CB8AC3E}">
        <p14:creationId xmlns:p14="http://schemas.microsoft.com/office/powerpoint/2010/main" val="116700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out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98AD-A4CA-D831-D4FD-212705548F7E}"/>
              </a:ext>
            </a:extLst>
          </p:cNvPr>
          <p:cNvSpPr>
            <a:spLocks noGrp="1"/>
          </p:cNvSpPr>
          <p:nvPr>
            <p:ph type="title"/>
          </p:nvPr>
        </p:nvSpPr>
        <p:spPr/>
        <p:txBody>
          <a:bodyPr/>
          <a:lstStyle/>
          <a:p>
            <a:r>
              <a:rPr lang="en-GB" b="1" dirty="0">
                <a:solidFill>
                  <a:srgbClr val="6A0A1F"/>
                </a:solidFill>
                <a:latin typeface="Roboto Condensed" panose="02000000000000000000" pitchFamily="2" charset="0"/>
                <a:ea typeface="Roboto Condensed" panose="02000000000000000000" pitchFamily="2" charset="0"/>
                <a:cs typeface="Roboto Condensed" panose="02000000000000000000" pitchFamily="2" charset="0"/>
              </a:rPr>
              <a:t>When Statistical Significance and Clinical Relevance Get Mixed Up</a:t>
            </a:r>
          </a:p>
        </p:txBody>
      </p:sp>
      <p:pic>
        <p:nvPicPr>
          <p:cNvPr id="5" name="Content Placeholder 6">
            <a:extLst>
              <a:ext uri="{FF2B5EF4-FFF2-40B4-BE49-F238E27FC236}">
                <a16:creationId xmlns:a16="http://schemas.microsoft.com/office/drawing/2014/main" id="{6B1E6FED-F665-7853-2FFA-B2C15652BA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231" y="1029020"/>
            <a:ext cx="9155042" cy="5149711"/>
          </a:xfrm>
          <a:prstGeom prst="rect">
            <a:avLst/>
          </a:prstGeom>
        </p:spPr>
      </p:pic>
    </p:spTree>
    <p:extLst>
      <p:ext uri="{BB962C8B-B14F-4D97-AF65-F5344CB8AC3E}">
        <p14:creationId xmlns:p14="http://schemas.microsoft.com/office/powerpoint/2010/main" val="173490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98AD-A4CA-D831-D4FD-212705548F7E}"/>
              </a:ext>
            </a:extLst>
          </p:cNvPr>
          <p:cNvSpPr>
            <a:spLocks noGrp="1"/>
          </p:cNvSpPr>
          <p:nvPr>
            <p:ph type="title"/>
          </p:nvPr>
        </p:nvSpPr>
        <p:spPr/>
        <p:txBody>
          <a:bodyPr/>
          <a:lstStyle/>
          <a:p>
            <a:r>
              <a:rPr lang="en-GB" b="1" dirty="0">
                <a:solidFill>
                  <a:srgbClr val="6A0A1F"/>
                </a:solidFill>
                <a:latin typeface="Roboto Condensed" panose="02000000000000000000" pitchFamily="2" charset="0"/>
                <a:ea typeface="Roboto Condensed" panose="02000000000000000000" pitchFamily="2" charset="0"/>
                <a:cs typeface="Roboto Condensed" panose="02000000000000000000" pitchFamily="2" charset="0"/>
              </a:rPr>
              <a:t>When Statistical Significance and Clinical Relevance Get Mixed Up</a:t>
            </a:r>
          </a:p>
        </p:txBody>
      </p:sp>
      <p:pic>
        <p:nvPicPr>
          <p:cNvPr id="3" name="Picture 2">
            <a:extLst>
              <a:ext uri="{FF2B5EF4-FFF2-40B4-BE49-F238E27FC236}">
                <a16:creationId xmlns:a16="http://schemas.microsoft.com/office/drawing/2014/main" id="{D7001D1F-58AD-AAA0-7A9A-54097DAF37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141" y="720682"/>
            <a:ext cx="3695222" cy="6023610"/>
          </a:xfrm>
          <a:prstGeom prst="rect">
            <a:avLst/>
          </a:prstGeom>
        </p:spPr>
      </p:pic>
    </p:spTree>
    <p:extLst>
      <p:ext uri="{BB962C8B-B14F-4D97-AF65-F5344CB8AC3E}">
        <p14:creationId xmlns:p14="http://schemas.microsoft.com/office/powerpoint/2010/main" val="3875546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98AD-A4CA-D831-D4FD-212705548F7E}"/>
              </a:ext>
            </a:extLst>
          </p:cNvPr>
          <p:cNvSpPr>
            <a:spLocks noGrp="1"/>
          </p:cNvSpPr>
          <p:nvPr>
            <p:ph type="title"/>
          </p:nvPr>
        </p:nvSpPr>
        <p:spPr/>
        <p:txBody>
          <a:bodyPr/>
          <a:lstStyle/>
          <a:p>
            <a:r>
              <a:rPr lang="en-GB" b="1" dirty="0">
                <a:solidFill>
                  <a:srgbClr val="6A0A1F"/>
                </a:solidFill>
                <a:latin typeface="Roboto Condensed" panose="02000000000000000000" pitchFamily="2" charset="0"/>
                <a:ea typeface="Roboto Condensed" panose="02000000000000000000" pitchFamily="2" charset="0"/>
                <a:cs typeface="Roboto Condensed" panose="02000000000000000000" pitchFamily="2" charset="0"/>
              </a:rPr>
              <a:t>When Statistical Significance and Clinical Relevance Get Mixed Up</a:t>
            </a:r>
          </a:p>
        </p:txBody>
      </p:sp>
      <p:sp>
        <p:nvSpPr>
          <p:cNvPr id="3" name="Content Placeholder 2">
            <a:extLst>
              <a:ext uri="{FF2B5EF4-FFF2-40B4-BE49-F238E27FC236}">
                <a16:creationId xmlns:a16="http://schemas.microsoft.com/office/drawing/2014/main" id="{471925AA-6E1C-0057-18D1-5A7347BC2653}"/>
              </a:ext>
            </a:extLst>
          </p:cNvPr>
          <p:cNvSpPr>
            <a:spLocks noGrp="1"/>
          </p:cNvSpPr>
          <p:nvPr>
            <p:ph idx="1"/>
          </p:nvPr>
        </p:nvSpPr>
        <p:spPr/>
        <p:txBody>
          <a:bodyPr/>
          <a:lstStyle/>
          <a:p>
            <a:pPr marL="0" indent="0" algn="ctr">
              <a:buNone/>
            </a:pPr>
            <a:r>
              <a:rPr lang="en-US" sz="2800" b="1" dirty="0">
                <a:solidFill>
                  <a:srgbClr val="6A0A1F"/>
                </a:solidFill>
                <a:latin typeface="Roboto Condensed" panose="02000000000000000000" pitchFamily="2" charset="0"/>
                <a:ea typeface="Roboto Condensed" panose="02000000000000000000" pitchFamily="2" charset="0"/>
                <a:cs typeface="Roboto Condensed" panose="02000000000000000000" pitchFamily="2" charset="0"/>
              </a:rPr>
              <a:t>Pancreatic Cancer</a:t>
            </a:r>
          </a:p>
          <a:p>
            <a:pPr marL="0" indent="0" algn="ctr">
              <a:buNone/>
            </a:pPr>
            <a:endParaRPr lang="en-US" sz="2400" dirty="0">
              <a:latin typeface="Roboto" panose="02000000000000000000" pitchFamily="2" charset="0"/>
              <a:ea typeface="Roboto" panose="02000000000000000000" pitchFamily="2" charset="0"/>
              <a:cs typeface="Roboto" panose="02000000000000000000" pitchFamily="2" charset="0"/>
            </a:endParaRPr>
          </a:p>
          <a:p>
            <a:pPr marL="0" indent="0" algn="ctr">
              <a:buNone/>
            </a:pPr>
            <a:r>
              <a:rPr lang="en-US" sz="2400" dirty="0">
                <a:latin typeface="Roboto" panose="02000000000000000000" pitchFamily="2" charset="0"/>
                <a:ea typeface="Roboto" panose="02000000000000000000" pitchFamily="2" charset="0"/>
                <a:cs typeface="Roboto" panose="02000000000000000000" pitchFamily="2" charset="0"/>
              </a:rPr>
              <a:t>1 in 80 lifetime risk of pancreatic cancer</a:t>
            </a:r>
          </a:p>
          <a:p>
            <a:endParaRPr lang="en-GB" sz="2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028815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7FB67-2E2D-41DF-AC10-67C6DA43EFFD}"/>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9429A5B2-ABD2-4959-9428-9689ECB84A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12197953" cy="6857999"/>
          </a:xfrm>
        </p:spPr>
      </p:pic>
      <p:pic>
        <p:nvPicPr>
          <p:cNvPr id="7" name="Picture 6">
            <a:extLst>
              <a:ext uri="{FF2B5EF4-FFF2-40B4-BE49-F238E27FC236}">
                <a16:creationId xmlns:a16="http://schemas.microsoft.com/office/drawing/2014/main" id="{EAC0920E-7FC6-4372-9C6E-232D0A889C5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74005" y="918289"/>
            <a:ext cx="319904" cy="410400"/>
          </a:xfrm>
          <a:prstGeom prst="rect">
            <a:avLst/>
          </a:prstGeom>
        </p:spPr>
      </p:pic>
      <p:pic>
        <p:nvPicPr>
          <p:cNvPr id="8" name="Picture 7">
            <a:extLst>
              <a:ext uri="{FF2B5EF4-FFF2-40B4-BE49-F238E27FC236}">
                <a16:creationId xmlns:a16="http://schemas.microsoft.com/office/drawing/2014/main" id="{20852953-6BF6-4195-BB29-404AEE5EC53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902177" y="3856800"/>
            <a:ext cx="319904" cy="410400"/>
          </a:xfrm>
          <a:prstGeom prst="rect">
            <a:avLst/>
          </a:prstGeom>
        </p:spPr>
      </p:pic>
      <p:pic>
        <p:nvPicPr>
          <p:cNvPr id="9" name="Picture 8">
            <a:extLst>
              <a:ext uri="{FF2B5EF4-FFF2-40B4-BE49-F238E27FC236}">
                <a16:creationId xmlns:a16="http://schemas.microsoft.com/office/drawing/2014/main" id="{5E1D45AC-2E1D-4F0F-A189-30F19DA11FB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972546" y="4267200"/>
            <a:ext cx="319904" cy="410400"/>
          </a:xfrm>
          <a:prstGeom prst="rect">
            <a:avLst/>
          </a:prstGeom>
        </p:spPr>
      </p:pic>
      <p:pic>
        <p:nvPicPr>
          <p:cNvPr id="10" name="Picture 9">
            <a:extLst>
              <a:ext uri="{FF2B5EF4-FFF2-40B4-BE49-F238E27FC236}">
                <a16:creationId xmlns:a16="http://schemas.microsoft.com/office/drawing/2014/main" id="{44208924-557C-49DC-AB26-0D19126F03C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29605" y="5532783"/>
            <a:ext cx="319904" cy="410400"/>
          </a:xfrm>
          <a:prstGeom prst="rect">
            <a:avLst/>
          </a:prstGeom>
        </p:spPr>
      </p:pic>
      <p:pic>
        <p:nvPicPr>
          <p:cNvPr id="11" name="Picture 10">
            <a:extLst>
              <a:ext uri="{FF2B5EF4-FFF2-40B4-BE49-F238E27FC236}">
                <a16:creationId xmlns:a16="http://schemas.microsoft.com/office/drawing/2014/main" id="{BD160E47-546C-418B-AC9C-43081B643ED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303824" y="2588761"/>
            <a:ext cx="319904" cy="410400"/>
          </a:xfrm>
          <a:prstGeom prst="rect">
            <a:avLst/>
          </a:prstGeom>
        </p:spPr>
      </p:pic>
    </p:spTree>
    <p:extLst>
      <p:ext uri="{BB962C8B-B14F-4D97-AF65-F5344CB8AC3E}">
        <p14:creationId xmlns:p14="http://schemas.microsoft.com/office/powerpoint/2010/main" val="94896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1500"/>
                                        <p:tgtEl>
                                          <p:spTgt spid="11"/>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1500"/>
                                        <p:tgtEl>
                                          <p:spTgt spid="7"/>
                                        </p:tgtEl>
                                      </p:cBhvr>
                                    </p:animEffect>
                                  </p:childTnLst>
                                </p:cTn>
                              </p:par>
                              <p:par>
                                <p:cTn id="11" presetID="6"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1500"/>
                                        <p:tgtEl>
                                          <p:spTgt spid="8"/>
                                        </p:tgtEl>
                                      </p:cBhvr>
                                    </p:animEffect>
                                  </p:childTnLst>
                                </p:cTn>
                              </p:par>
                              <p:par>
                                <p:cTn id="14" presetID="6"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1500"/>
                                        <p:tgtEl>
                                          <p:spTgt spid="9"/>
                                        </p:tgtEl>
                                      </p:cBhvr>
                                    </p:animEffect>
                                  </p:childTnLst>
                                </p:cTn>
                              </p:par>
                              <p:par>
                                <p:cTn id="17" presetID="6" presetClass="entr" presetSubtype="1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98AD-A4CA-D831-D4FD-212705548F7E}"/>
              </a:ext>
            </a:extLst>
          </p:cNvPr>
          <p:cNvSpPr>
            <a:spLocks noGrp="1"/>
          </p:cNvSpPr>
          <p:nvPr>
            <p:ph type="title"/>
          </p:nvPr>
        </p:nvSpPr>
        <p:spPr/>
        <p:txBody>
          <a:bodyPr/>
          <a:lstStyle/>
          <a:p>
            <a:r>
              <a:rPr lang="en-GB" b="1" dirty="0">
                <a:solidFill>
                  <a:srgbClr val="6A0A1F"/>
                </a:solidFill>
                <a:latin typeface="Roboto Condensed" panose="02000000000000000000" pitchFamily="2" charset="0"/>
                <a:ea typeface="Roboto Condensed" panose="02000000000000000000" pitchFamily="2" charset="0"/>
                <a:cs typeface="Roboto Condensed" panose="02000000000000000000" pitchFamily="2" charset="0"/>
              </a:rPr>
              <a:t>When Statistical Significance and Clinical Relevance Get Mixed Up</a:t>
            </a:r>
          </a:p>
        </p:txBody>
      </p:sp>
      <p:pic>
        <p:nvPicPr>
          <p:cNvPr id="3" name="Picture 2">
            <a:extLst>
              <a:ext uri="{FF2B5EF4-FFF2-40B4-BE49-F238E27FC236}">
                <a16:creationId xmlns:a16="http://schemas.microsoft.com/office/drawing/2014/main" id="{D7001D1F-58AD-AAA0-7A9A-54097DAF37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141" y="720682"/>
            <a:ext cx="3695222" cy="6023610"/>
          </a:xfrm>
          <a:prstGeom prst="rect">
            <a:avLst/>
          </a:prstGeom>
        </p:spPr>
      </p:pic>
    </p:spTree>
    <p:extLst>
      <p:ext uri="{BB962C8B-B14F-4D97-AF65-F5344CB8AC3E}">
        <p14:creationId xmlns:p14="http://schemas.microsoft.com/office/powerpoint/2010/main" val="290013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7FB67-2E2D-41DF-AC10-67C6DA43EFFD}"/>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9429A5B2-ABD2-4959-9428-9689ECB84A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12197953" cy="6857999"/>
          </a:xfrm>
        </p:spPr>
      </p:pic>
      <p:pic>
        <p:nvPicPr>
          <p:cNvPr id="7" name="Picture 6">
            <a:extLst>
              <a:ext uri="{FF2B5EF4-FFF2-40B4-BE49-F238E27FC236}">
                <a16:creationId xmlns:a16="http://schemas.microsoft.com/office/drawing/2014/main" id="{EAC0920E-7FC6-4372-9C6E-232D0A889C5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74005" y="918289"/>
            <a:ext cx="319904" cy="410400"/>
          </a:xfrm>
          <a:prstGeom prst="rect">
            <a:avLst/>
          </a:prstGeom>
        </p:spPr>
      </p:pic>
      <p:pic>
        <p:nvPicPr>
          <p:cNvPr id="8" name="Picture 7">
            <a:extLst>
              <a:ext uri="{FF2B5EF4-FFF2-40B4-BE49-F238E27FC236}">
                <a16:creationId xmlns:a16="http://schemas.microsoft.com/office/drawing/2014/main" id="{20852953-6BF6-4195-BB29-404AEE5EC53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902177" y="3856800"/>
            <a:ext cx="319904" cy="410400"/>
          </a:xfrm>
          <a:prstGeom prst="rect">
            <a:avLst/>
          </a:prstGeom>
        </p:spPr>
      </p:pic>
      <p:pic>
        <p:nvPicPr>
          <p:cNvPr id="9" name="Picture 8">
            <a:extLst>
              <a:ext uri="{FF2B5EF4-FFF2-40B4-BE49-F238E27FC236}">
                <a16:creationId xmlns:a16="http://schemas.microsoft.com/office/drawing/2014/main" id="{5E1D45AC-2E1D-4F0F-A189-30F19DA11FB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972546" y="4267200"/>
            <a:ext cx="319904" cy="410400"/>
          </a:xfrm>
          <a:prstGeom prst="rect">
            <a:avLst/>
          </a:prstGeom>
        </p:spPr>
      </p:pic>
      <p:pic>
        <p:nvPicPr>
          <p:cNvPr id="10" name="Picture 9">
            <a:extLst>
              <a:ext uri="{FF2B5EF4-FFF2-40B4-BE49-F238E27FC236}">
                <a16:creationId xmlns:a16="http://schemas.microsoft.com/office/drawing/2014/main" id="{44208924-557C-49DC-AB26-0D19126F03C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29605" y="5532783"/>
            <a:ext cx="319904" cy="410400"/>
          </a:xfrm>
          <a:prstGeom prst="rect">
            <a:avLst/>
          </a:prstGeom>
        </p:spPr>
      </p:pic>
      <p:pic>
        <p:nvPicPr>
          <p:cNvPr id="11" name="Picture 10">
            <a:extLst>
              <a:ext uri="{FF2B5EF4-FFF2-40B4-BE49-F238E27FC236}">
                <a16:creationId xmlns:a16="http://schemas.microsoft.com/office/drawing/2014/main" id="{BD160E47-546C-418B-AC9C-43081B643ED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303824" y="2588761"/>
            <a:ext cx="319904" cy="410400"/>
          </a:xfrm>
          <a:prstGeom prst="rect">
            <a:avLst/>
          </a:prstGeom>
        </p:spPr>
      </p:pic>
      <p:pic>
        <p:nvPicPr>
          <p:cNvPr id="4" name="Picture 3">
            <a:extLst>
              <a:ext uri="{FF2B5EF4-FFF2-40B4-BE49-F238E27FC236}">
                <a16:creationId xmlns:a16="http://schemas.microsoft.com/office/drawing/2014/main" id="{86CBF6BE-DD16-4D2D-BA90-96126CE216D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305805" y="1328689"/>
            <a:ext cx="319698" cy="410400"/>
          </a:xfrm>
          <a:prstGeom prst="rect">
            <a:avLst/>
          </a:prstGeom>
        </p:spPr>
      </p:pic>
    </p:spTree>
    <p:extLst>
      <p:ext uri="{BB962C8B-B14F-4D97-AF65-F5344CB8AC3E}">
        <p14:creationId xmlns:p14="http://schemas.microsoft.com/office/powerpoint/2010/main" val="387144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98AD-A4CA-D831-D4FD-212705548F7E}"/>
              </a:ext>
            </a:extLst>
          </p:cNvPr>
          <p:cNvSpPr>
            <a:spLocks noGrp="1"/>
          </p:cNvSpPr>
          <p:nvPr>
            <p:ph type="title"/>
          </p:nvPr>
        </p:nvSpPr>
        <p:spPr/>
        <p:txBody>
          <a:bodyPr/>
          <a:lstStyle/>
          <a:p>
            <a:r>
              <a:rPr lang="en-GB" b="1" dirty="0">
                <a:solidFill>
                  <a:srgbClr val="6A0A1F"/>
                </a:solidFill>
                <a:latin typeface="Roboto Condensed" panose="02000000000000000000" pitchFamily="2" charset="0"/>
                <a:ea typeface="Roboto Condensed" panose="02000000000000000000" pitchFamily="2" charset="0"/>
                <a:cs typeface="Roboto Condensed" panose="02000000000000000000" pitchFamily="2" charset="0"/>
              </a:rPr>
              <a:t>When Statistical Significance and Clinical Relevance Get Mixed Up</a:t>
            </a:r>
          </a:p>
        </p:txBody>
      </p:sp>
      <p:pic>
        <p:nvPicPr>
          <p:cNvPr id="6" name="Picture 5">
            <a:extLst>
              <a:ext uri="{FF2B5EF4-FFF2-40B4-BE49-F238E27FC236}">
                <a16:creationId xmlns:a16="http://schemas.microsoft.com/office/drawing/2014/main" id="{AE14F48A-B143-84D2-D5A2-084FCA9172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1135" y="720682"/>
            <a:ext cx="4355233" cy="5949919"/>
          </a:xfrm>
          <a:prstGeom prst="rect">
            <a:avLst/>
          </a:prstGeom>
        </p:spPr>
      </p:pic>
    </p:spTree>
    <p:extLst>
      <p:ext uri="{BB962C8B-B14F-4D97-AF65-F5344CB8AC3E}">
        <p14:creationId xmlns:p14="http://schemas.microsoft.com/office/powerpoint/2010/main" val="4236782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7FB67-2E2D-41DF-AC10-67C6DA43EFFD}"/>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9429A5B2-ABD2-4959-9428-9689ECB84A7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14068"/>
            <a:ext cx="12197953" cy="6857999"/>
          </a:xfrm>
        </p:spPr>
      </p:pic>
      <p:pic>
        <p:nvPicPr>
          <p:cNvPr id="8" name="Picture 7">
            <a:extLst>
              <a:ext uri="{FF2B5EF4-FFF2-40B4-BE49-F238E27FC236}">
                <a16:creationId xmlns:a16="http://schemas.microsoft.com/office/drawing/2014/main" id="{20852953-6BF6-4195-BB29-404AEE5EC53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627642" y="5499417"/>
            <a:ext cx="319904" cy="410400"/>
          </a:xfrm>
          <a:prstGeom prst="rect">
            <a:avLst/>
          </a:prstGeom>
        </p:spPr>
      </p:pic>
      <p:pic>
        <p:nvPicPr>
          <p:cNvPr id="9" name="Picture 8">
            <a:extLst>
              <a:ext uri="{FF2B5EF4-FFF2-40B4-BE49-F238E27FC236}">
                <a16:creationId xmlns:a16="http://schemas.microsoft.com/office/drawing/2014/main" id="{5E1D45AC-2E1D-4F0F-A189-30F19DA11FB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27572" y="4255751"/>
            <a:ext cx="319904" cy="410400"/>
          </a:xfrm>
          <a:prstGeom prst="rect">
            <a:avLst/>
          </a:prstGeom>
        </p:spPr>
      </p:pic>
      <p:pic>
        <p:nvPicPr>
          <p:cNvPr id="10" name="Picture 9">
            <a:extLst>
              <a:ext uri="{FF2B5EF4-FFF2-40B4-BE49-F238E27FC236}">
                <a16:creationId xmlns:a16="http://schemas.microsoft.com/office/drawing/2014/main" id="{44208924-557C-49DC-AB26-0D19126F03C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971730" y="467894"/>
            <a:ext cx="319904" cy="410400"/>
          </a:xfrm>
          <a:prstGeom prst="rect">
            <a:avLst/>
          </a:prstGeom>
        </p:spPr>
      </p:pic>
      <p:pic>
        <p:nvPicPr>
          <p:cNvPr id="11" name="Picture 10">
            <a:extLst>
              <a:ext uri="{FF2B5EF4-FFF2-40B4-BE49-F238E27FC236}">
                <a16:creationId xmlns:a16="http://schemas.microsoft.com/office/drawing/2014/main" id="{BD160E47-546C-418B-AC9C-43081B643ED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271233" y="1731344"/>
            <a:ext cx="319904" cy="4104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7" y="0"/>
            <a:ext cx="12200929" cy="6859674"/>
          </a:xfrm>
          <a:prstGeom prst="rect">
            <a:avLst/>
          </a:prstGeom>
        </p:spPr>
      </p:pic>
    </p:spTree>
    <p:extLst>
      <p:ext uri="{BB962C8B-B14F-4D97-AF65-F5344CB8AC3E}">
        <p14:creationId xmlns:p14="http://schemas.microsoft.com/office/powerpoint/2010/main" val="3537452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1500"/>
                                        <p:tgtEl>
                                          <p:spTgt spid="11"/>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1500"/>
                                        <p:tgtEl>
                                          <p:spTgt spid="9"/>
                                        </p:tgtEl>
                                      </p:cBhvr>
                                    </p:animEffect>
                                  </p:childTnLst>
                                </p:cTn>
                              </p:par>
                              <p:par>
                                <p:cTn id="11" presetID="6"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1500"/>
                                        <p:tgtEl>
                                          <p:spTgt spid="10"/>
                                        </p:tgtEl>
                                      </p:cBhvr>
                                    </p:animEffect>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1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a:extLst>
              <a:ext uri="{FF2B5EF4-FFF2-40B4-BE49-F238E27FC236}">
                <a16:creationId xmlns:a16="http://schemas.microsoft.com/office/drawing/2014/main" id="{5F5AC026-ECDF-0C36-7580-FC46DC0CB437}"/>
              </a:ext>
            </a:extLst>
          </p:cNvPr>
          <p:cNvPicPr>
            <a:picLocks noChangeAspect="1"/>
          </p:cNvPicPr>
          <p:nvPr/>
        </p:nvPicPr>
        <p:blipFill>
          <a:blip r:embed="rId3"/>
          <a:srcRect/>
          <a:stretch/>
        </p:blipFill>
        <p:spPr>
          <a:xfrm>
            <a:off x="1755820" y="1044267"/>
            <a:ext cx="3140676" cy="4897493"/>
          </a:xfrm>
          <a:prstGeom prst="rect">
            <a:avLst/>
          </a:prstGeom>
        </p:spPr>
      </p:pic>
      <p:sp>
        <p:nvSpPr>
          <p:cNvPr id="3" name="Content Placeholder 2">
            <a:extLst>
              <a:ext uri="{FF2B5EF4-FFF2-40B4-BE49-F238E27FC236}">
                <a16:creationId xmlns:a16="http://schemas.microsoft.com/office/drawing/2014/main" id="{7A428F9E-C946-88BB-529C-F7FB6486BB6F}"/>
              </a:ext>
            </a:extLst>
          </p:cNvPr>
          <p:cNvSpPr>
            <a:spLocks noGrp="1"/>
          </p:cNvSpPr>
          <p:nvPr>
            <p:ph sz="half" idx="2"/>
          </p:nvPr>
        </p:nvSpPr>
        <p:spPr/>
        <p:txBody>
          <a:bodyPr/>
          <a:lstStyle/>
          <a:p>
            <a:endParaRPr lang="en-GB" dirty="0"/>
          </a:p>
          <a:p>
            <a:endParaRPr lang="en-GB" dirty="0"/>
          </a:p>
        </p:txBody>
      </p:sp>
      <p:sp>
        <p:nvSpPr>
          <p:cNvPr id="4" name="Content Placeholder 3">
            <a:extLst>
              <a:ext uri="{FF2B5EF4-FFF2-40B4-BE49-F238E27FC236}">
                <a16:creationId xmlns:a16="http://schemas.microsoft.com/office/drawing/2014/main" id="{56267766-A7E0-D6A6-AA2B-0A6259C8C410}"/>
              </a:ext>
            </a:extLst>
          </p:cNvPr>
          <p:cNvSpPr>
            <a:spLocks noGrp="1"/>
          </p:cNvSpPr>
          <p:nvPr>
            <p:ph sz="quarter" idx="4"/>
          </p:nvPr>
        </p:nvSpPr>
        <p:spPr>
          <a:xfrm>
            <a:off x="5185726" y="1044267"/>
            <a:ext cx="6404912" cy="5434246"/>
          </a:xfrm>
        </p:spPr>
        <p:txBody>
          <a:bodyPr/>
          <a:lstStyle/>
          <a:p>
            <a:pPr marL="0" indent="0">
              <a:buNone/>
            </a:pPr>
            <a:r>
              <a:rPr lang="en-GB" sz="2400" dirty="0">
                <a:latin typeface="Roboto" panose="02000000000000000000" pitchFamily="2" charset="0"/>
                <a:ea typeface="Roboto" panose="02000000000000000000" pitchFamily="2" charset="0"/>
                <a:cs typeface="Roboto" panose="02000000000000000000" pitchFamily="2" charset="0"/>
              </a:rPr>
              <a:t>Popularised the p-value and proposed p = 0.05 as a limit for statistical significance</a:t>
            </a:r>
          </a:p>
          <a:p>
            <a:pPr marL="0" indent="0">
              <a:buNone/>
            </a:pPr>
            <a:endParaRPr lang="en-GB" sz="2400" dirty="0">
              <a:latin typeface="Roboto" panose="02000000000000000000" pitchFamily="2" charset="0"/>
              <a:ea typeface="Roboto" panose="02000000000000000000" pitchFamily="2" charset="0"/>
              <a:cs typeface="Roboto" panose="02000000000000000000" pitchFamily="2" charset="0"/>
            </a:endParaRPr>
          </a:p>
          <a:p>
            <a:pPr marL="0" indent="0">
              <a:buNone/>
            </a:pPr>
            <a:r>
              <a:rPr lang="en-GB" sz="2400" dirty="0">
                <a:latin typeface="Roboto" panose="02000000000000000000" pitchFamily="2" charset="0"/>
                <a:ea typeface="Roboto" panose="02000000000000000000" pitchFamily="2" charset="0"/>
                <a:cs typeface="Roboto" panose="02000000000000000000" pitchFamily="2" charset="0"/>
              </a:rPr>
              <a:t>"The value for which P = 0.05, or 1 in 20, is 1.96 or nearly 2; it is convenient to take this point as a limit in judging whether a deviation is to be considered significant or not.“</a:t>
            </a:r>
          </a:p>
          <a:p>
            <a:pPr marL="0" indent="0">
              <a:buNone/>
            </a:pPr>
            <a:endParaRPr lang="en-GB" sz="2400" dirty="0">
              <a:latin typeface="Roboto" panose="02000000000000000000" pitchFamily="2" charset="0"/>
              <a:ea typeface="Roboto" panose="02000000000000000000" pitchFamily="2" charset="0"/>
              <a:cs typeface="Roboto" panose="02000000000000000000" pitchFamily="2" charset="0"/>
            </a:endParaRPr>
          </a:p>
          <a:p>
            <a:pPr marL="0" indent="0">
              <a:buNone/>
            </a:pPr>
            <a:r>
              <a:rPr lang="en-GB" sz="2400" dirty="0">
                <a:latin typeface="Roboto" panose="02000000000000000000" pitchFamily="2" charset="0"/>
                <a:ea typeface="Roboto" panose="02000000000000000000" pitchFamily="2" charset="0"/>
                <a:cs typeface="Roboto" panose="02000000000000000000" pitchFamily="2" charset="0"/>
              </a:rPr>
              <a:t>Two-tailed test applied to the normal distribution yields the rule of two standard deviations</a:t>
            </a:r>
          </a:p>
          <a:p>
            <a:pPr marL="0" indent="0">
              <a:buNone/>
            </a:pPr>
            <a:endParaRPr lang="en-GB" sz="2400" dirty="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FA197BEE-91B8-3A5E-D094-88F62683EE95}"/>
              </a:ext>
            </a:extLst>
          </p:cNvPr>
          <p:cNvSpPr>
            <a:spLocks noGrp="1"/>
          </p:cNvSpPr>
          <p:nvPr>
            <p:ph type="title"/>
          </p:nvPr>
        </p:nvSpPr>
        <p:spPr>
          <a:xfrm>
            <a:off x="1099595" y="235034"/>
            <a:ext cx="10638315" cy="485648"/>
          </a:xfrm>
        </p:spPr>
        <p:txBody>
          <a:bodyPr/>
          <a:lstStyle/>
          <a:p>
            <a:r>
              <a:rPr lang="en-GB" b="1" dirty="0">
                <a:solidFill>
                  <a:srgbClr val="6A0A1F"/>
                </a:solidFill>
                <a:latin typeface="Roboto Condensed" panose="02000000000000000000" pitchFamily="2" charset="0"/>
                <a:ea typeface="Roboto Condensed" panose="02000000000000000000" pitchFamily="2" charset="0"/>
                <a:cs typeface="Roboto Condensed" panose="02000000000000000000" pitchFamily="2" charset="0"/>
              </a:rPr>
              <a:t>History of P-Values</a:t>
            </a:r>
          </a:p>
        </p:txBody>
      </p:sp>
    </p:spTree>
    <p:extLst>
      <p:ext uri="{BB962C8B-B14F-4D97-AF65-F5344CB8AC3E}">
        <p14:creationId xmlns:p14="http://schemas.microsoft.com/office/powerpoint/2010/main" val="388481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98AD-A4CA-D831-D4FD-212705548F7E}"/>
              </a:ext>
            </a:extLst>
          </p:cNvPr>
          <p:cNvSpPr>
            <a:spLocks noGrp="1"/>
          </p:cNvSpPr>
          <p:nvPr>
            <p:ph type="title"/>
          </p:nvPr>
        </p:nvSpPr>
        <p:spPr/>
        <p:txBody>
          <a:bodyPr/>
          <a:lstStyle/>
          <a:p>
            <a:r>
              <a:rPr lang="en-GB" b="1" dirty="0">
                <a:solidFill>
                  <a:srgbClr val="6A0A1F"/>
                </a:solidFill>
                <a:latin typeface="Roboto Condensed" panose="02000000000000000000" pitchFamily="2" charset="0"/>
                <a:ea typeface="Roboto Condensed" panose="02000000000000000000" pitchFamily="2" charset="0"/>
                <a:cs typeface="Roboto Condensed" panose="02000000000000000000" pitchFamily="2" charset="0"/>
              </a:rPr>
              <a:t>Numbers Needed to Treat</a:t>
            </a:r>
          </a:p>
        </p:txBody>
      </p:sp>
      <p:sp>
        <p:nvSpPr>
          <p:cNvPr id="3" name="Content Placeholder 2">
            <a:extLst>
              <a:ext uri="{FF2B5EF4-FFF2-40B4-BE49-F238E27FC236}">
                <a16:creationId xmlns:a16="http://schemas.microsoft.com/office/drawing/2014/main" id="{471925AA-6E1C-0057-18D1-5A7347BC2653}"/>
              </a:ext>
            </a:extLst>
          </p:cNvPr>
          <p:cNvSpPr>
            <a:spLocks noGrp="1"/>
          </p:cNvSpPr>
          <p:nvPr>
            <p:ph idx="1"/>
          </p:nvPr>
        </p:nvSpPr>
        <p:spPr/>
        <p:txBody>
          <a:bodyPr/>
          <a:lstStyle/>
          <a:p>
            <a:r>
              <a:rPr lang="en-GB" sz="2400" dirty="0">
                <a:latin typeface="Roboto" panose="02000000000000000000" pitchFamily="2" charset="0"/>
                <a:ea typeface="Roboto" panose="02000000000000000000" pitchFamily="2" charset="0"/>
                <a:cs typeface="Roboto" panose="02000000000000000000" pitchFamily="2" charset="0"/>
              </a:rPr>
              <a:t>For clinical decision makes, the “number needed to treat” is an absolute effect measure that can be used to assess benefits</a:t>
            </a:r>
          </a:p>
          <a:p>
            <a:r>
              <a:rPr lang="en-GB" sz="2400" dirty="0">
                <a:latin typeface="Roboto" panose="02000000000000000000" pitchFamily="2" charset="0"/>
                <a:ea typeface="Roboto" panose="02000000000000000000" pitchFamily="2" charset="0"/>
                <a:cs typeface="Roboto" panose="02000000000000000000" pitchFamily="2" charset="0"/>
              </a:rPr>
              <a:t>Inverse of absolute risk reduction</a:t>
            </a:r>
          </a:p>
          <a:p>
            <a:pPr marL="0" indent="0" algn="ctr">
              <a:buNone/>
            </a:pPr>
            <a:endParaRPr lang="en-GB" sz="2400" dirty="0">
              <a:latin typeface="Roboto" panose="02000000000000000000" pitchFamily="2" charset="0"/>
              <a:ea typeface="Roboto" panose="02000000000000000000" pitchFamily="2" charset="0"/>
              <a:cs typeface="Roboto" panose="02000000000000000000" pitchFamily="2" charset="0"/>
            </a:endParaRPr>
          </a:p>
        </p:txBody>
      </p:sp>
      <p:pic>
        <p:nvPicPr>
          <p:cNvPr id="5" name="Picture 4">
            <a:extLst>
              <a:ext uri="{FF2B5EF4-FFF2-40B4-BE49-F238E27FC236}">
                <a16:creationId xmlns:a16="http://schemas.microsoft.com/office/drawing/2014/main" id="{727E8766-AE32-0906-16B6-E662AF33D11B}"/>
              </a:ext>
            </a:extLst>
          </p:cNvPr>
          <p:cNvPicPr>
            <a:picLocks noChangeAspect="1"/>
          </p:cNvPicPr>
          <p:nvPr/>
        </p:nvPicPr>
        <p:blipFill>
          <a:blip r:embed="rId3"/>
          <a:stretch>
            <a:fillRect/>
          </a:stretch>
        </p:blipFill>
        <p:spPr>
          <a:xfrm>
            <a:off x="3660909" y="2248086"/>
            <a:ext cx="5515685" cy="4374880"/>
          </a:xfrm>
          <a:prstGeom prst="rect">
            <a:avLst/>
          </a:prstGeom>
        </p:spPr>
      </p:pic>
    </p:spTree>
    <p:extLst>
      <p:ext uri="{BB962C8B-B14F-4D97-AF65-F5344CB8AC3E}">
        <p14:creationId xmlns:p14="http://schemas.microsoft.com/office/powerpoint/2010/main" val="522623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98AD-A4CA-D831-D4FD-212705548F7E}"/>
              </a:ext>
            </a:extLst>
          </p:cNvPr>
          <p:cNvSpPr>
            <a:spLocks noGrp="1"/>
          </p:cNvSpPr>
          <p:nvPr>
            <p:ph type="title"/>
          </p:nvPr>
        </p:nvSpPr>
        <p:spPr/>
        <p:txBody>
          <a:bodyPr/>
          <a:lstStyle/>
          <a:p>
            <a:r>
              <a:rPr lang="en-GB" b="1" dirty="0">
                <a:solidFill>
                  <a:srgbClr val="6A0A1F"/>
                </a:solidFill>
                <a:latin typeface="Roboto Condensed" panose="02000000000000000000" pitchFamily="2" charset="0"/>
                <a:ea typeface="Roboto Condensed" panose="02000000000000000000" pitchFamily="2" charset="0"/>
                <a:cs typeface="Roboto Condensed" panose="02000000000000000000" pitchFamily="2" charset="0"/>
              </a:rPr>
              <a:t>Numbers Needed to Treat</a:t>
            </a:r>
          </a:p>
        </p:txBody>
      </p:sp>
      <p:sp>
        <p:nvSpPr>
          <p:cNvPr id="3" name="Content Placeholder 2">
            <a:extLst>
              <a:ext uri="{FF2B5EF4-FFF2-40B4-BE49-F238E27FC236}">
                <a16:creationId xmlns:a16="http://schemas.microsoft.com/office/drawing/2014/main" id="{471925AA-6E1C-0057-18D1-5A7347BC2653}"/>
              </a:ext>
            </a:extLst>
          </p:cNvPr>
          <p:cNvSpPr>
            <a:spLocks noGrp="1"/>
          </p:cNvSpPr>
          <p:nvPr>
            <p:ph idx="1"/>
          </p:nvPr>
        </p:nvSpPr>
        <p:spPr/>
        <p:txBody>
          <a:bodyPr/>
          <a:lstStyle/>
          <a:p>
            <a:r>
              <a:rPr lang="en-GB" sz="2400" dirty="0">
                <a:latin typeface="Roboto" panose="02000000000000000000" pitchFamily="2" charset="0"/>
                <a:ea typeface="Roboto" panose="02000000000000000000" pitchFamily="2" charset="0"/>
                <a:cs typeface="Roboto" panose="02000000000000000000" pitchFamily="2" charset="0"/>
              </a:rPr>
              <a:t>Primary endpoint: composite of first heart failure hospitalisation and cardiovascular death</a:t>
            </a:r>
          </a:p>
          <a:p>
            <a:r>
              <a:rPr lang="en-GB" sz="2400" dirty="0">
                <a:latin typeface="Roboto" panose="02000000000000000000" pitchFamily="2" charset="0"/>
                <a:ea typeface="Roboto" panose="02000000000000000000" pitchFamily="2" charset="0"/>
                <a:cs typeface="Roboto" panose="02000000000000000000" pitchFamily="2" charset="0"/>
              </a:rPr>
              <a:t>Difference in estimate of survival (rate) at year 1:</a:t>
            </a:r>
          </a:p>
          <a:p>
            <a:pPr marL="0" indent="0" algn="ctr">
              <a:buNone/>
            </a:pPr>
            <a:r>
              <a:rPr lang="en-GB" sz="2400" dirty="0">
                <a:latin typeface="Roboto" panose="02000000000000000000" pitchFamily="2" charset="0"/>
                <a:ea typeface="Roboto" panose="02000000000000000000" pitchFamily="2" charset="0"/>
                <a:cs typeface="Roboto" panose="02000000000000000000" pitchFamily="2" charset="0"/>
              </a:rPr>
              <a:t>0.851 – 0.813 = 0.038</a:t>
            </a:r>
          </a:p>
          <a:p>
            <a:r>
              <a:rPr lang="en-GB" sz="2400" dirty="0">
                <a:latin typeface="Roboto" panose="02000000000000000000" pitchFamily="2" charset="0"/>
                <a:ea typeface="Roboto" panose="02000000000000000000" pitchFamily="2" charset="0"/>
                <a:cs typeface="Roboto" panose="02000000000000000000" pitchFamily="2" charset="0"/>
              </a:rPr>
              <a:t>NNT = 1/0.038 = 26</a:t>
            </a:r>
          </a:p>
          <a:p>
            <a:endParaRPr lang="en-GB" sz="2400" dirty="0">
              <a:latin typeface="Roboto" panose="02000000000000000000" pitchFamily="2" charset="0"/>
              <a:ea typeface="Roboto" panose="02000000000000000000" pitchFamily="2" charset="0"/>
              <a:cs typeface="Roboto" panose="02000000000000000000" pitchFamily="2" charset="0"/>
            </a:endParaRPr>
          </a:p>
          <a:p>
            <a:r>
              <a:rPr lang="en-GB" sz="2400" dirty="0">
                <a:latin typeface="Roboto" panose="02000000000000000000" pitchFamily="2" charset="0"/>
                <a:ea typeface="Roboto" panose="02000000000000000000" pitchFamily="2" charset="0"/>
                <a:cs typeface="Roboto" panose="02000000000000000000" pitchFamily="2" charset="0"/>
              </a:rPr>
              <a:t>Interpretation: </a:t>
            </a:r>
            <a:r>
              <a:rPr lang="en-GB" sz="2400" i="1" dirty="0">
                <a:solidFill>
                  <a:srgbClr val="6A0A1F"/>
                </a:solidFill>
                <a:latin typeface="Roboto" panose="02000000000000000000" pitchFamily="2" charset="0"/>
                <a:ea typeface="Roboto" panose="02000000000000000000" pitchFamily="2" charset="0"/>
                <a:cs typeface="Roboto" panose="02000000000000000000" pitchFamily="2" charset="0"/>
              </a:rPr>
              <a:t>“The NNT to </a:t>
            </a:r>
            <a:r>
              <a:rPr lang="en-US" sz="2400" i="1" dirty="0">
                <a:solidFill>
                  <a:srgbClr val="6A0A1F"/>
                </a:solidFill>
                <a:latin typeface="Roboto" panose="02000000000000000000" pitchFamily="2" charset="0"/>
                <a:ea typeface="Roboto" panose="02000000000000000000" pitchFamily="2" charset="0"/>
                <a:cs typeface="Roboto" panose="02000000000000000000" pitchFamily="2" charset="0"/>
              </a:rPr>
              <a:t>to prevent one first heart failure </a:t>
            </a:r>
            <a:r>
              <a:rPr lang="en-US" sz="2400" i="1" dirty="0" err="1">
                <a:solidFill>
                  <a:srgbClr val="6A0A1F"/>
                </a:solidFill>
                <a:latin typeface="Roboto" panose="02000000000000000000" pitchFamily="2" charset="0"/>
                <a:ea typeface="Roboto" panose="02000000000000000000" pitchFamily="2" charset="0"/>
                <a:cs typeface="Roboto" panose="02000000000000000000" pitchFamily="2" charset="0"/>
              </a:rPr>
              <a:t>hospitalisation</a:t>
            </a:r>
            <a:r>
              <a:rPr lang="en-US" sz="2400" i="1" dirty="0">
                <a:solidFill>
                  <a:srgbClr val="6A0A1F"/>
                </a:solidFill>
                <a:latin typeface="Roboto" panose="02000000000000000000" pitchFamily="2" charset="0"/>
                <a:ea typeface="Roboto" panose="02000000000000000000" pitchFamily="2" charset="0"/>
                <a:cs typeface="Roboto" panose="02000000000000000000" pitchFamily="2" charset="0"/>
              </a:rPr>
              <a:t> or cardiovascular death within the first year is 26”</a:t>
            </a:r>
          </a:p>
          <a:p>
            <a:endParaRPr lang="en-GB" sz="2400" i="1" dirty="0">
              <a:solidFill>
                <a:srgbClr val="6A0A1F"/>
              </a:solidFill>
              <a:latin typeface="Roboto" panose="02000000000000000000" pitchFamily="2" charset="0"/>
              <a:ea typeface="Roboto" panose="02000000000000000000" pitchFamily="2" charset="0"/>
              <a:cs typeface="Roboto" panose="02000000000000000000" pitchFamily="2" charset="0"/>
            </a:endParaRPr>
          </a:p>
          <a:p>
            <a:r>
              <a:rPr lang="en-GB" sz="2400" dirty="0">
                <a:latin typeface="Roboto" panose="02000000000000000000" pitchFamily="2" charset="0"/>
                <a:ea typeface="Roboto" panose="02000000000000000000" pitchFamily="2" charset="0"/>
                <a:cs typeface="Roboto" panose="02000000000000000000" pitchFamily="2" charset="0"/>
              </a:rPr>
              <a:t>Can similarly compute NNH (Numbers Needed to Harm) to assess safety</a:t>
            </a:r>
          </a:p>
        </p:txBody>
      </p:sp>
    </p:spTree>
    <p:extLst>
      <p:ext uri="{BB962C8B-B14F-4D97-AF65-F5344CB8AC3E}">
        <p14:creationId xmlns:p14="http://schemas.microsoft.com/office/powerpoint/2010/main" val="332878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98AD-A4CA-D831-D4FD-212705548F7E}"/>
              </a:ext>
            </a:extLst>
          </p:cNvPr>
          <p:cNvSpPr>
            <a:spLocks noGrp="1"/>
          </p:cNvSpPr>
          <p:nvPr>
            <p:ph type="title"/>
          </p:nvPr>
        </p:nvSpPr>
        <p:spPr/>
        <p:txBody>
          <a:bodyPr/>
          <a:lstStyle/>
          <a:p>
            <a:r>
              <a:rPr lang="en-GB" b="1" dirty="0">
                <a:solidFill>
                  <a:srgbClr val="6A0A1F"/>
                </a:solidFill>
                <a:latin typeface="Roboto Condensed" panose="02000000000000000000" pitchFamily="2" charset="0"/>
                <a:ea typeface="Roboto Condensed" panose="02000000000000000000" pitchFamily="2" charset="0"/>
                <a:cs typeface="Roboto Condensed" panose="02000000000000000000" pitchFamily="2" charset="0"/>
              </a:rPr>
              <a:t>In Summary</a:t>
            </a:r>
          </a:p>
        </p:txBody>
      </p:sp>
      <p:sp>
        <p:nvSpPr>
          <p:cNvPr id="3" name="Content Placeholder 2">
            <a:extLst>
              <a:ext uri="{FF2B5EF4-FFF2-40B4-BE49-F238E27FC236}">
                <a16:creationId xmlns:a16="http://schemas.microsoft.com/office/drawing/2014/main" id="{471925AA-6E1C-0057-18D1-5A7347BC2653}"/>
              </a:ext>
            </a:extLst>
          </p:cNvPr>
          <p:cNvSpPr>
            <a:spLocks noGrp="1"/>
          </p:cNvSpPr>
          <p:nvPr>
            <p:ph idx="1"/>
          </p:nvPr>
        </p:nvSpPr>
        <p:spPr/>
        <p:txBody>
          <a:bodyPr/>
          <a:lstStyle/>
          <a:p>
            <a:pPr>
              <a:lnSpc>
                <a:spcPct val="125000"/>
              </a:lnSpc>
            </a:pPr>
            <a:r>
              <a:rPr lang="en-GB" sz="2400" dirty="0">
                <a:latin typeface="Roboto" panose="02000000000000000000" pitchFamily="2" charset="0"/>
                <a:ea typeface="Roboto" panose="02000000000000000000" pitchFamily="2" charset="0"/>
                <a:cs typeface="Roboto" panose="02000000000000000000" pitchFamily="2" charset="0"/>
              </a:rPr>
              <a:t>P-values measure the strength of evidence against a null hypothesis</a:t>
            </a:r>
          </a:p>
          <a:p>
            <a:pPr>
              <a:lnSpc>
                <a:spcPct val="125000"/>
              </a:lnSpc>
            </a:pPr>
            <a:r>
              <a:rPr lang="en-GB" sz="2400" dirty="0">
                <a:latin typeface="Roboto" panose="02000000000000000000" pitchFamily="2" charset="0"/>
                <a:ea typeface="Roboto" panose="02000000000000000000" pitchFamily="2" charset="0"/>
                <a:cs typeface="Roboto" panose="02000000000000000000" pitchFamily="2" charset="0"/>
              </a:rPr>
              <a:t>Hypothesis tests are a mechanism for making quantitative decisions</a:t>
            </a:r>
          </a:p>
          <a:p>
            <a:pPr>
              <a:lnSpc>
                <a:spcPct val="125000"/>
              </a:lnSpc>
            </a:pPr>
            <a:r>
              <a:rPr lang="en-US" sz="2400" dirty="0">
                <a:latin typeface="Roboto" panose="02000000000000000000" pitchFamily="2" charset="0"/>
                <a:ea typeface="Roboto" panose="02000000000000000000" pitchFamily="2" charset="0"/>
                <a:cs typeface="Roboto" panose="02000000000000000000" pitchFamily="2" charset="0"/>
              </a:rPr>
              <a:t>Significance level, </a:t>
            </a:r>
            <a:r>
              <a:rPr lang="en-US" sz="2400" i="1" dirty="0">
                <a:latin typeface="Roboto" panose="02000000000000000000" pitchFamily="2" charset="0"/>
                <a:ea typeface="Roboto" panose="02000000000000000000" pitchFamily="2" charset="0"/>
                <a:cs typeface="Roboto" panose="02000000000000000000" pitchFamily="2" charset="0"/>
              </a:rPr>
              <a:t>α</a:t>
            </a:r>
            <a:r>
              <a:rPr lang="en-US" sz="2400" dirty="0">
                <a:latin typeface="Roboto" panose="02000000000000000000" pitchFamily="2" charset="0"/>
                <a:ea typeface="Roboto" panose="02000000000000000000" pitchFamily="2" charset="0"/>
                <a:cs typeface="Roboto" panose="02000000000000000000" pitchFamily="2" charset="0"/>
              </a:rPr>
              <a:t>, is then the Type I error rate</a:t>
            </a:r>
          </a:p>
          <a:p>
            <a:pPr>
              <a:lnSpc>
                <a:spcPct val="125000"/>
              </a:lnSpc>
            </a:pPr>
            <a:r>
              <a:rPr lang="en-US" sz="2400" i="1" dirty="0">
                <a:latin typeface="Roboto" panose="02000000000000000000" pitchFamily="2" charset="0"/>
                <a:ea typeface="Roboto" panose="02000000000000000000" pitchFamily="2" charset="0"/>
                <a:cs typeface="Roboto" panose="02000000000000000000" pitchFamily="2" charset="0"/>
              </a:rPr>
              <a:t>α</a:t>
            </a:r>
            <a:r>
              <a:rPr lang="en-US" sz="2400" dirty="0">
                <a:latin typeface="Roboto" panose="02000000000000000000" pitchFamily="2" charset="0"/>
                <a:ea typeface="Roboto" panose="02000000000000000000" pitchFamily="2" charset="0"/>
                <a:cs typeface="Roboto" panose="02000000000000000000" pitchFamily="2" charset="0"/>
              </a:rPr>
              <a:t>: probability of rejecting a null hypothesis that is true in the population</a:t>
            </a:r>
          </a:p>
          <a:p>
            <a:pPr>
              <a:lnSpc>
                <a:spcPct val="125000"/>
              </a:lnSpc>
            </a:pPr>
            <a:r>
              <a:rPr lang="en-US" sz="2400" i="1" dirty="0">
                <a:latin typeface="Roboto" panose="02000000000000000000" pitchFamily="2" charset="0"/>
                <a:ea typeface="Roboto" panose="02000000000000000000" pitchFamily="2" charset="0"/>
                <a:cs typeface="Roboto" panose="02000000000000000000" pitchFamily="2" charset="0"/>
              </a:rPr>
              <a:t>α</a:t>
            </a:r>
            <a:r>
              <a:rPr lang="en-US" sz="2400" dirty="0">
                <a:latin typeface="Roboto" panose="02000000000000000000" pitchFamily="2" charset="0"/>
                <a:ea typeface="Roboto" panose="02000000000000000000" pitchFamily="2" charset="0"/>
                <a:cs typeface="Roboto" panose="02000000000000000000" pitchFamily="2" charset="0"/>
              </a:rPr>
              <a:t> = 0.05 is just an arbitrary value that has become a </a:t>
            </a:r>
            <a:r>
              <a:rPr lang="en-US" sz="2400" u="sng" dirty="0">
                <a:solidFill>
                  <a:srgbClr val="6A0A1F"/>
                </a:solidFill>
                <a:latin typeface="Roboto" panose="02000000000000000000" pitchFamily="2" charset="0"/>
                <a:ea typeface="Roboto" panose="02000000000000000000" pitchFamily="2" charset="0"/>
                <a:cs typeface="Roboto" panose="02000000000000000000" pitchFamily="2" charset="0"/>
              </a:rPr>
              <a:t>magic number</a:t>
            </a:r>
          </a:p>
          <a:p>
            <a:pPr>
              <a:lnSpc>
                <a:spcPct val="125000"/>
              </a:lnSpc>
            </a:pPr>
            <a:r>
              <a:rPr lang="en-GB" sz="2400" dirty="0">
                <a:latin typeface="Roboto" panose="02000000000000000000" pitchFamily="2" charset="0"/>
                <a:ea typeface="Roboto" panose="02000000000000000000" pitchFamily="2" charset="0"/>
                <a:cs typeface="Roboto" panose="02000000000000000000" pitchFamily="2" charset="0"/>
              </a:rPr>
              <a:t>Failing to reject the null doesn’t mean that we accept the null as true</a:t>
            </a:r>
          </a:p>
          <a:p>
            <a:pPr>
              <a:lnSpc>
                <a:spcPct val="125000"/>
              </a:lnSpc>
            </a:pPr>
            <a:r>
              <a:rPr lang="en-GB" sz="2400" dirty="0">
                <a:latin typeface="Roboto" panose="02000000000000000000" pitchFamily="2" charset="0"/>
                <a:ea typeface="Roboto" panose="02000000000000000000" pitchFamily="2" charset="0"/>
                <a:cs typeface="Roboto" panose="02000000000000000000" pitchFamily="2" charset="0"/>
              </a:rPr>
              <a:t>P-values do not tell us anything about the size of an effect</a:t>
            </a:r>
          </a:p>
          <a:p>
            <a:pPr>
              <a:lnSpc>
                <a:spcPct val="125000"/>
              </a:lnSpc>
            </a:pPr>
            <a:r>
              <a:rPr lang="en-GB" sz="2400" dirty="0">
                <a:latin typeface="Roboto" panose="02000000000000000000" pitchFamily="2" charset="0"/>
                <a:ea typeface="Roboto" panose="02000000000000000000" pitchFamily="2" charset="0"/>
                <a:cs typeface="Roboto" panose="02000000000000000000" pitchFamily="2" charset="0"/>
              </a:rPr>
              <a:t>Statistical significance doesn’t automatically imply clinical relevance</a:t>
            </a:r>
          </a:p>
          <a:p>
            <a:pPr>
              <a:lnSpc>
                <a:spcPct val="125000"/>
              </a:lnSpc>
            </a:pPr>
            <a:r>
              <a:rPr lang="en-GB" sz="2400" dirty="0">
                <a:latin typeface="Roboto" panose="02000000000000000000" pitchFamily="2" charset="0"/>
                <a:ea typeface="Roboto" panose="02000000000000000000" pitchFamily="2" charset="0"/>
                <a:cs typeface="Roboto" panose="02000000000000000000" pitchFamily="2" charset="0"/>
              </a:rPr>
              <a:t>Measures such as NNT and NNH can help quantify benefit and risk</a:t>
            </a:r>
          </a:p>
        </p:txBody>
      </p:sp>
    </p:spTree>
    <p:extLst>
      <p:ext uri="{BB962C8B-B14F-4D97-AF65-F5344CB8AC3E}">
        <p14:creationId xmlns:p14="http://schemas.microsoft.com/office/powerpoint/2010/main" val="2454959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98AD-A4CA-D831-D4FD-212705548F7E}"/>
              </a:ext>
            </a:extLst>
          </p:cNvPr>
          <p:cNvSpPr>
            <a:spLocks noGrp="1"/>
          </p:cNvSpPr>
          <p:nvPr>
            <p:ph type="title"/>
          </p:nvPr>
        </p:nvSpPr>
        <p:spPr/>
        <p:txBody>
          <a:bodyPr/>
          <a:lstStyle/>
          <a:p>
            <a:r>
              <a:rPr lang="en-GB" b="1" dirty="0">
                <a:solidFill>
                  <a:srgbClr val="6A0A1F"/>
                </a:solidFill>
                <a:latin typeface="Roboto Condensed" panose="02000000000000000000" pitchFamily="2" charset="0"/>
                <a:ea typeface="Roboto Condensed" panose="02000000000000000000" pitchFamily="2" charset="0"/>
                <a:cs typeface="Roboto Condensed" panose="02000000000000000000" pitchFamily="2" charset="0"/>
              </a:rPr>
              <a:t>Final Remark</a:t>
            </a:r>
          </a:p>
        </p:txBody>
      </p:sp>
      <p:sp>
        <p:nvSpPr>
          <p:cNvPr id="3" name="Content Placeholder 2">
            <a:extLst>
              <a:ext uri="{FF2B5EF4-FFF2-40B4-BE49-F238E27FC236}">
                <a16:creationId xmlns:a16="http://schemas.microsoft.com/office/drawing/2014/main" id="{471925AA-6E1C-0057-18D1-5A7347BC2653}"/>
              </a:ext>
            </a:extLst>
          </p:cNvPr>
          <p:cNvSpPr>
            <a:spLocks noGrp="1"/>
          </p:cNvSpPr>
          <p:nvPr>
            <p:ph idx="1"/>
          </p:nvPr>
        </p:nvSpPr>
        <p:spPr/>
        <p:txBody>
          <a:bodyPr/>
          <a:lstStyle/>
          <a:p>
            <a:pPr marL="0" indent="0" algn="ctr">
              <a:buNone/>
            </a:pPr>
            <a:r>
              <a:rPr lang="en-US" sz="2400" dirty="0">
                <a:latin typeface="Roboto" panose="02000000000000000000" pitchFamily="2" charset="0"/>
                <a:ea typeface="Roboto" panose="02000000000000000000" pitchFamily="2" charset="0"/>
                <a:cs typeface="Roboto" panose="02000000000000000000" pitchFamily="2" charset="0"/>
              </a:rPr>
              <a:t>In data collection we do all that we can to collect data that is as accurate as possible to avoid </a:t>
            </a:r>
            <a:r>
              <a:rPr lang="en-US" sz="2400" dirty="0" err="1">
                <a:latin typeface="Roboto" panose="02000000000000000000" pitchFamily="2" charset="0"/>
                <a:ea typeface="Roboto" panose="02000000000000000000" pitchFamily="2" charset="0"/>
                <a:cs typeface="Roboto" panose="02000000000000000000" pitchFamily="2" charset="0"/>
              </a:rPr>
              <a:t>categorisation</a:t>
            </a:r>
            <a:r>
              <a:rPr lang="en-US" sz="2400" dirty="0">
                <a:latin typeface="Roboto" panose="02000000000000000000" pitchFamily="2" charset="0"/>
                <a:ea typeface="Roboto" panose="02000000000000000000" pitchFamily="2" charset="0"/>
                <a:cs typeface="Roboto" panose="02000000000000000000" pitchFamily="2" charset="0"/>
              </a:rPr>
              <a:t>…</a:t>
            </a:r>
          </a:p>
          <a:p>
            <a:pPr marL="0" indent="0" algn="ctr">
              <a:buNone/>
            </a:pPr>
            <a:endParaRPr lang="en-US" sz="2400" dirty="0">
              <a:latin typeface="Roboto" panose="02000000000000000000" pitchFamily="2" charset="0"/>
              <a:ea typeface="Roboto" panose="02000000000000000000" pitchFamily="2" charset="0"/>
              <a:cs typeface="Roboto" panose="02000000000000000000" pitchFamily="2" charset="0"/>
            </a:endParaRPr>
          </a:p>
          <a:p>
            <a:pPr marL="0" indent="0" algn="ctr">
              <a:buNone/>
            </a:pPr>
            <a:r>
              <a:rPr lang="en-US" sz="2400" dirty="0">
                <a:latin typeface="Roboto" panose="02000000000000000000" pitchFamily="2" charset="0"/>
                <a:ea typeface="Roboto" panose="02000000000000000000" pitchFamily="2" charset="0"/>
                <a:cs typeface="Roboto" panose="02000000000000000000" pitchFamily="2" charset="0"/>
              </a:rPr>
              <a:t>…after all this work to collect this quality continuous data, why would we then boil down our analyses and make our final decisions </a:t>
            </a:r>
            <a:r>
              <a:rPr lang="en-US" sz="2400" b="1" dirty="0">
                <a:solidFill>
                  <a:srgbClr val="6A0A1F"/>
                </a:solidFill>
                <a:latin typeface="Roboto" panose="02000000000000000000" pitchFamily="2" charset="0"/>
                <a:ea typeface="Roboto" panose="02000000000000000000" pitchFamily="2" charset="0"/>
                <a:cs typeface="Roboto" panose="02000000000000000000" pitchFamily="2" charset="0"/>
              </a:rPr>
              <a:t>on the basis of a completely arbitrary pair</a:t>
            </a:r>
            <a:r>
              <a:rPr lang="en-US" sz="2400" dirty="0">
                <a:latin typeface="Roboto" panose="02000000000000000000" pitchFamily="2" charset="0"/>
                <a:ea typeface="Roboto" panose="02000000000000000000" pitchFamily="2" charset="0"/>
                <a:cs typeface="Roboto" panose="02000000000000000000" pitchFamily="2" charset="0"/>
              </a:rPr>
              <a:t> of dichotomous categories?</a:t>
            </a:r>
          </a:p>
          <a:p>
            <a:pPr marL="0" indent="0">
              <a:buNone/>
            </a:pPr>
            <a:endParaRPr lang="en-GB" sz="2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666107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98AD-A4CA-D831-D4FD-212705548F7E}"/>
              </a:ext>
            </a:extLst>
          </p:cNvPr>
          <p:cNvSpPr>
            <a:spLocks noGrp="1"/>
          </p:cNvSpPr>
          <p:nvPr>
            <p:ph type="title"/>
          </p:nvPr>
        </p:nvSpPr>
        <p:spPr/>
        <p:txBody>
          <a:bodyPr/>
          <a:lstStyle/>
          <a:p>
            <a:r>
              <a:rPr lang="en-GB" b="1" dirty="0">
                <a:solidFill>
                  <a:srgbClr val="6A0A1F"/>
                </a:solidFill>
                <a:latin typeface="Roboto Condensed" panose="02000000000000000000" pitchFamily="2" charset="0"/>
                <a:ea typeface="Roboto Condensed" panose="02000000000000000000" pitchFamily="2" charset="0"/>
                <a:cs typeface="Roboto Condensed" panose="02000000000000000000" pitchFamily="2" charset="0"/>
              </a:rPr>
              <a:t>What are P-Values?</a:t>
            </a:r>
          </a:p>
        </p:txBody>
      </p:sp>
      <p:sp>
        <p:nvSpPr>
          <p:cNvPr id="3" name="Content Placeholder 2">
            <a:extLst>
              <a:ext uri="{FF2B5EF4-FFF2-40B4-BE49-F238E27FC236}">
                <a16:creationId xmlns:a16="http://schemas.microsoft.com/office/drawing/2014/main" id="{471925AA-6E1C-0057-18D1-5A7347BC2653}"/>
              </a:ext>
            </a:extLst>
          </p:cNvPr>
          <p:cNvSpPr>
            <a:spLocks noGrp="1"/>
          </p:cNvSpPr>
          <p:nvPr>
            <p:ph idx="1"/>
          </p:nvPr>
        </p:nvSpPr>
        <p:spPr/>
        <p:txBody>
          <a:bodyPr/>
          <a:lstStyle/>
          <a:p>
            <a:r>
              <a:rPr lang="en-US" sz="2400" dirty="0">
                <a:latin typeface="Roboto" panose="02000000000000000000" pitchFamily="2" charset="0"/>
                <a:ea typeface="Roboto" panose="02000000000000000000" pitchFamily="2" charset="0"/>
                <a:cs typeface="Roboto" panose="02000000000000000000" pitchFamily="2" charset="0"/>
              </a:rPr>
              <a:t>Idea behind p-values is simple</a:t>
            </a:r>
          </a:p>
          <a:p>
            <a:pPr lvl="1">
              <a:buClr>
                <a:srgbClr val="6A0A1F"/>
              </a:buClr>
            </a:pPr>
            <a:r>
              <a:rPr lang="en-US" sz="2000" dirty="0">
                <a:latin typeface="Roboto" panose="02000000000000000000" pitchFamily="2" charset="0"/>
                <a:ea typeface="Roboto" panose="02000000000000000000" pitchFamily="2" charset="0"/>
                <a:cs typeface="Roboto" panose="02000000000000000000" pitchFamily="2" charset="0"/>
              </a:rPr>
              <a:t>We find an association between poverty levels and malnutrition among children under the age of five</a:t>
            </a:r>
          </a:p>
          <a:p>
            <a:pPr lvl="1">
              <a:buClr>
                <a:srgbClr val="6A0A1F"/>
              </a:buClr>
            </a:pPr>
            <a:r>
              <a:rPr lang="en-US" sz="2000" dirty="0">
                <a:latin typeface="Roboto" panose="02000000000000000000" pitchFamily="2" charset="0"/>
                <a:ea typeface="Roboto" panose="02000000000000000000" pitchFamily="2" charset="0"/>
                <a:cs typeface="Roboto" panose="02000000000000000000" pitchFamily="2" charset="0"/>
              </a:rPr>
              <a:t>Is this a true association or a chance finding?</a:t>
            </a:r>
          </a:p>
          <a:p>
            <a:endParaRPr lang="en-US" sz="2400" dirty="0">
              <a:latin typeface="Roboto" panose="02000000000000000000" pitchFamily="2" charset="0"/>
              <a:ea typeface="Roboto" panose="02000000000000000000" pitchFamily="2" charset="0"/>
              <a:cs typeface="Roboto" panose="02000000000000000000" pitchFamily="2" charset="0"/>
            </a:endParaRPr>
          </a:p>
          <a:p>
            <a:r>
              <a:rPr lang="en-US" sz="2400" dirty="0">
                <a:latin typeface="Roboto" panose="02000000000000000000" pitchFamily="2" charset="0"/>
                <a:ea typeface="Roboto" panose="02000000000000000000" pitchFamily="2" charset="0"/>
                <a:cs typeface="Roboto" panose="02000000000000000000" pitchFamily="2" charset="0"/>
              </a:rPr>
              <a:t>P-values measure the </a:t>
            </a:r>
            <a:r>
              <a:rPr lang="en-US" sz="2400" u="sng" dirty="0">
                <a:solidFill>
                  <a:srgbClr val="6A0A1F"/>
                </a:solidFill>
                <a:latin typeface="Roboto" panose="02000000000000000000" pitchFamily="2" charset="0"/>
                <a:ea typeface="Roboto" panose="02000000000000000000" pitchFamily="2" charset="0"/>
                <a:cs typeface="Roboto" panose="02000000000000000000" pitchFamily="2" charset="0"/>
              </a:rPr>
              <a:t>strength of evidence</a:t>
            </a:r>
            <a:r>
              <a:rPr lang="en-US" sz="2400" dirty="0">
                <a:solidFill>
                  <a:srgbClr val="6A0A1F"/>
                </a:solidFill>
                <a:latin typeface="Roboto" panose="02000000000000000000" pitchFamily="2" charset="0"/>
                <a:ea typeface="Roboto" panose="02000000000000000000" pitchFamily="2" charset="0"/>
                <a:cs typeface="Roboto" panose="02000000000000000000" pitchFamily="2" charset="0"/>
              </a:rPr>
              <a:t> </a:t>
            </a:r>
            <a:r>
              <a:rPr lang="en-US" sz="2400" dirty="0">
                <a:latin typeface="Roboto" panose="02000000000000000000" pitchFamily="2" charset="0"/>
                <a:ea typeface="Roboto" panose="02000000000000000000" pitchFamily="2" charset="0"/>
                <a:cs typeface="Roboto" panose="02000000000000000000" pitchFamily="2" charset="0"/>
              </a:rPr>
              <a:t>against a null hypothesis</a:t>
            </a:r>
          </a:p>
          <a:p>
            <a:endParaRPr lang="en-US" sz="2400" dirty="0">
              <a:latin typeface="Roboto" panose="02000000000000000000" pitchFamily="2" charset="0"/>
              <a:ea typeface="Roboto" panose="02000000000000000000" pitchFamily="2" charset="0"/>
              <a:cs typeface="Roboto" panose="02000000000000000000" pitchFamily="2" charset="0"/>
            </a:endParaRPr>
          </a:p>
          <a:p>
            <a:r>
              <a:rPr lang="en-US" sz="2400" dirty="0">
                <a:latin typeface="Roboto" panose="02000000000000000000" pitchFamily="2" charset="0"/>
                <a:ea typeface="Roboto" panose="02000000000000000000" pitchFamily="2" charset="0"/>
                <a:cs typeface="Roboto" panose="02000000000000000000" pitchFamily="2" charset="0"/>
              </a:rPr>
              <a:t>Testing allows us to answer questions such as:</a:t>
            </a:r>
          </a:p>
          <a:p>
            <a:pPr lvl="1">
              <a:buClr>
                <a:srgbClr val="6A0A1F"/>
              </a:buClr>
            </a:pPr>
            <a:r>
              <a:rPr lang="en-US" sz="2000" dirty="0">
                <a:latin typeface="Roboto" panose="02000000000000000000" pitchFamily="2" charset="0"/>
                <a:ea typeface="Roboto" panose="02000000000000000000" pitchFamily="2" charset="0"/>
                <a:cs typeface="Roboto" panose="02000000000000000000" pitchFamily="2" charset="0"/>
              </a:rPr>
              <a:t>Have cancer rates changed over time or are they constant?</a:t>
            </a:r>
          </a:p>
          <a:p>
            <a:pPr lvl="1">
              <a:buClr>
                <a:srgbClr val="6A0A1F"/>
              </a:buClr>
            </a:pPr>
            <a:r>
              <a:rPr lang="en-US" sz="2000" dirty="0">
                <a:latin typeface="Roboto" panose="02000000000000000000" pitchFamily="2" charset="0"/>
                <a:ea typeface="Roboto" panose="02000000000000000000" pitchFamily="2" charset="0"/>
                <a:cs typeface="Roboto" panose="02000000000000000000" pitchFamily="2" charset="0"/>
              </a:rPr>
              <a:t>Does this drug improve survival rates?</a:t>
            </a:r>
          </a:p>
          <a:p>
            <a:pPr lvl="1">
              <a:buClr>
                <a:srgbClr val="6A0A1F"/>
              </a:buClr>
            </a:pPr>
            <a:r>
              <a:rPr lang="en-US" sz="2000" dirty="0">
                <a:latin typeface="Roboto" panose="02000000000000000000" pitchFamily="2" charset="0"/>
                <a:ea typeface="Roboto" panose="02000000000000000000" pitchFamily="2" charset="0"/>
                <a:cs typeface="Roboto" panose="02000000000000000000" pitchFamily="2" charset="0"/>
              </a:rPr>
              <a:t>Is intelligence heritable?</a:t>
            </a:r>
          </a:p>
          <a:p>
            <a:endParaRPr lang="en-GB" sz="2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828253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98AD-A4CA-D831-D4FD-212705548F7E}"/>
              </a:ext>
            </a:extLst>
          </p:cNvPr>
          <p:cNvSpPr>
            <a:spLocks noGrp="1"/>
          </p:cNvSpPr>
          <p:nvPr>
            <p:ph type="title"/>
          </p:nvPr>
        </p:nvSpPr>
        <p:spPr/>
        <p:txBody>
          <a:bodyPr/>
          <a:lstStyle/>
          <a:p>
            <a:r>
              <a:rPr lang="en-GB" b="1" dirty="0">
                <a:solidFill>
                  <a:srgbClr val="6A0A1F"/>
                </a:solidFill>
                <a:latin typeface="Roboto Condensed" panose="02000000000000000000" pitchFamily="2" charset="0"/>
                <a:ea typeface="Roboto Condensed" panose="02000000000000000000" pitchFamily="2" charset="0"/>
                <a:cs typeface="Roboto Condensed" panose="02000000000000000000" pitchFamily="2" charset="0"/>
              </a:rPr>
              <a:t>Fisher Significance Tests</a:t>
            </a:r>
          </a:p>
        </p:txBody>
      </p:sp>
      <p:sp>
        <p:nvSpPr>
          <p:cNvPr id="3" name="Content Placeholder 2">
            <a:extLst>
              <a:ext uri="{FF2B5EF4-FFF2-40B4-BE49-F238E27FC236}">
                <a16:creationId xmlns:a16="http://schemas.microsoft.com/office/drawing/2014/main" id="{471925AA-6E1C-0057-18D1-5A7347BC2653}"/>
              </a:ext>
            </a:extLst>
          </p:cNvPr>
          <p:cNvSpPr>
            <a:spLocks noGrp="1"/>
          </p:cNvSpPr>
          <p:nvPr>
            <p:ph idx="1"/>
          </p:nvPr>
        </p:nvSpPr>
        <p:spPr/>
        <p:txBody>
          <a:bodyPr/>
          <a:lstStyle/>
          <a:p>
            <a:pPr marL="0" indent="0" algn="ctr">
              <a:buNone/>
            </a:pPr>
            <a:r>
              <a:rPr lang="en-US" sz="2400" dirty="0">
                <a:latin typeface="Roboto" panose="02000000000000000000" pitchFamily="2" charset="0"/>
                <a:ea typeface="Roboto" panose="02000000000000000000" pitchFamily="2" charset="0"/>
                <a:cs typeface="Roboto" panose="02000000000000000000" pitchFamily="2" charset="0"/>
              </a:rPr>
              <a:t>A general approach</a:t>
            </a:r>
          </a:p>
          <a:p>
            <a:endParaRPr lang="en-US" sz="2400" dirty="0">
              <a:latin typeface="Roboto" panose="02000000000000000000" pitchFamily="2" charset="0"/>
              <a:ea typeface="Roboto" panose="02000000000000000000" pitchFamily="2" charset="0"/>
              <a:cs typeface="Roboto" panose="02000000000000000000" pitchFamily="2" charset="0"/>
            </a:endParaRPr>
          </a:p>
          <a:p>
            <a:pPr marL="457200" indent="-457200">
              <a:buFont typeface="+mj-lt"/>
              <a:buAutoNum type="arabicPeriod"/>
            </a:pPr>
            <a:r>
              <a:rPr lang="en-US" sz="2400" dirty="0">
                <a:latin typeface="Roboto" panose="02000000000000000000" pitchFamily="2" charset="0"/>
                <a:ea typeface="Roboto" panose="02000000000000000000" pitchFamily="2" charset="0"/>
                <a:cs typeface="Roboto" panose="02000000000000000000" pitchFamily="2" charset="0"/>
              </a:rPr>
              <a:t>Start with a “research/alternative hypothesis”</a:t>
            </a:r>
          </a:p>
          <a:p>
            <a:pPr marL="457200" indent="-457200">
              <a:buFont typeface="+mj-lt"/>
              <a:buAutoNum type="arabicPeriod"/>
            </a:pPr>
            <a:r>
              <a:rPr lang="en-US" sz="2400" dirty="0">
                <a:latin typeface="Roboto" panose="02000000000000000000" pitchFamily="2" charset="0"/>
                <a:ea typeface="Roboto" panose="02000000000000000000" pitchFamily="2" charset="0"/>
                <a:cs typeface="Roboto" panose="02000000000000000000" pitchFamily="2" charset="0"/>
              </a:rPr>
              <a:t>Form a “null hypothesis” – chance variation</a:t>
            </a:r>
          </a:p>
          <a:p>
            <a:pPr marL="457200" indent="-457200">
              <a:buFont typeface="+mj-lt"/>
              <a:buAutoNum type="arabicPeriod"/>
            </a:pPr>
            <a:r>
              <a:rPr lang="en-US" sz="2400" dirty="0">
                <a:latin typeface="Roboto" panose="02000000000000000000" pitchFamily="2" charset="0"/>
                <a:ea typeface="Roboto" panose="02000000000000000000" pitchFamily="2" charset="0"/>
                <a:cs typeface="Roboto" panose="02000000000000000000" pitchFamily="2" charset="0"/>
              </a:rPr>
              <a:t>Compute a test statistic</a:t>
            </a:r>
          </a:p>
          <a:p>
            <a:pPr marL="457200" indent="-457200">
              <a:buFont typeface="+mj-lt"/>
              <a:buAutoNum type="arabicPeriod"/>
            </a:pPr>
            <a:r>
              <a:rPr lang="en-US" sz="2400" dirty="0">
                <a:latin typeface="Roboto" panose="02000000000000000000" pitchFamily="2" charset="0"/>
                <a:ea typeface="Roboto" panose="02000000000000000000" pitchFamily="2" charset="0"/>
                <a:cs typeface="Roboto" panose="02000000000000000000" pitchFamily="2" charset="0"/>
              </a:rPr>
              <a:t>Compute a p-value:</a:t>
            </a:r>
          </a:p>
          <a:p>
            <a:pPr marL="0" indent="0" algn="ctr">
              <a:buNone/>
            </a:pPr>
            <a:r>
              <a:rPr lang="en-US" sz="2400" dirty="0">
                <a:latin typeface="Roboto" panose="02000000000000000000" pitchFamily="2" charset="0"/>
                <a:ea typeface="Roboto" panose="02000000000000000000" pitchFamily="2" charset="0"/>
                <a:cs typeface="Roboto" panose="02000000000000000000" pitchFamily="2" charset="0"/>
              </a:rPr>
              <a:t>“probability of having observed such an extreme value of the test statistic, if the null hypothesis is true”</a:t>
            </a:r>
          </a:p>
          <a:p>
            <a:pPr marL="457200" indent="-457200">
              <a:buFont typeface="+mj-lt"/>
              <a:buAutoNum type="arabicPeriod" startAt="5"/>
            </a:pPr>
            <a:r>
              <a:rPr lang="en-US" sz="2400" dirty="0">
                <a:latin typeface="Roboto" panose="02000000000000000000" pitchFamily="2" charset="0"/>
                <a:ea typeface="Roboto" panose="02000000000000000000" pitchFamily="2" charset="0"/>
                <a:cs typeface="Roboto" panose="02000000000000000000" pitchFamily="2" charset="0"/>
              </a:rPr>
              <a:t>If the p-value is low → evidence against the null hypothesis</a:t>
            </a:r>
            <a:endParaRPr lang="en-GB" sz="2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21312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98AD-A4CA-D831-D4FD-212705548F7E}"/>
              </a:ext>
            </a:extLst>
          </p:cNvPr>
          <p:cNvSpPr>
            <a:spLocks noGrp="1"/>
          </p:cNvSpPr>
          <p:nvPr>
            <p:ph type="title"/>
          </p:nvPr>
        </p:nvSpPr>
        <p:spPr/>
        <p:txBody>
          <a:bodyPr/>
          <a:lstStyle/>
          <a:p>
            <a:r>
              <a:rPr lang="en-GB" b="1" dirty="0" err="1">
                <a:solidFill>
                  <a:srgbClr val="6A0A1F"/>
                </a:solidFill>
                <a:latin typeface="Roboto Condensed" panose="02000000000000000000" pitchFamily="2" charset="0"/>
                <a:ea typeface="Roboto Condensed" panose="02000000000000000000" pitchFamily="2" charset="0"/>
                <a:cs typeface="Roboto Condensed" panose="02000000000000000000" pitchFamily="2" charset="0"/>
              </a:rPr>
              <a:t>Neyman</a:t>
            </a:r>
            <a:r>
              <a:rPr lang="en-GB" b="1" dirty="0">
                <a:solidFill>
                  <a:srgbClr val="6A0A1F"/>
                </a:solidFill>
                <a:latin typeface="Roboto Condensed" panose="02000000000000000000" pitchFamily="2" charset="0"/>
                <a:ea typeface="Roboto Condensed" panose="02000000000000000000" pitchFamily="2" charset="0"/>
                <a:cs typeface="Roboto Condensed" panose="02000000000000000000" pitchFamily="2" charset="0"/>
              </a:rPr>
              <a:t> and Pearson Hypothesis Tests</a:t>
            </a:r>
          </a:p>
        </p:txBody>
      </p:sp>
      <p:sp>
        <p:nvSpPr>
          <p:cNvPr id="3" name="Content Placeholder 2">
            <a:extLst>
              <a:ext uri="{FF2B5EF4-FFF2-40B4-BE49-F238E27FC236}">
                <a16:creationId xmlns:a16="http://schemas.microsoft.com/office/drawing/2014/main" id="{471925AA-6E1C-0057-18D1-5A7347BC2653}"/>
              </a:ext>
            </a:extLst>
          </p:cNvPr>
          <p:cNvSpPr>
            <a:spLocks noGrp="1"/>
          </p:cNvSpPr>
          <p:nvPr>
            <p:ph idx="1"/>
          </p:nvPr>
        </p:nvSpPr>
        <p:spPr/>
        <p:txBody>
          <a:bodyPr/>
          <a:lstStyle/>
          <a:p>
            <a:r>
              <a:rPr lang="en-US" sz="2400" dirty="0">
                <a:latin typeface="Roboto" panose="02000000000000000000" pitchFamily="2" charset="0"/>
                <a:ea typeface="Roboto" panose="02000000000000000000" pitchFamily="2" charset="0"/>
                <a:cs typeface="Roboto" panose="02000000000000000000" pitchFamily="2" charset="0"/>
              </a:rPr>
              <a:t>Not exactly the same as significance tests...</a:t>
            </a:r>
          </a:p>
          <a:p>
            <a:r>
              <a:rPr lang="en-US" sz="2400" dirty="0">
                <a:latin typeface="Roboto" panose="02000000000000000000" pitchFamily="2" charset="0"/>
                <a:ea typeface="Roboto" panose="02000000000000000000" pitchFamily="2" charset="0"/>
                <a:cs typeface="Roboto" panose="02000000000000000000" pitchFamily="2" charset="0"/>
              </a:rPr>
              <a:t>Suppose we’re needing to make a </a:t>
            </a:r>
            <a:r>
              <a:rPr lang="en-US" sz="2400" u="sng" dirty="0">
                <a:solidFill>
                  <a:srgbClr val="6A0A1F"/>
                </a:solidFill>
                <a:latin typeface="Roboto" panose="02000000000000000000" pitchFamily="2" charset="0"/>
                <a:ea typeface="Roboto" panose="02000000000000000000" pitchFamily="2" charset="0"/>
                <a:cs typeface="Roboto" panose="02000000000000000000" pitchFamily="2" charset="0"/>
              </a:rPr>
              <a:t>decision</a:t>
            </a:r>
            <a:r>
              <a:rPr lang="en-US" sz="2400" dirty="0">
                <a:latin typeface="Roboto" panose="02000000000000000000" pitchFamily="2" charset="0"/>
                <a:ea typeface="Roboto" panose="02000000000000000000" pitchFamily="2" charset="0"/>
                <a:cs typeface="Roboto" panose="02000000000000000000" pitchFamily="2" charset="0"/>
              </a:rPr>
              <a:t>; e.g. do we approve the new drug?</a:t>
            </a:r>
          </a:p>
          <a:p>
            <a:r>
              <a:rPr lang="en-US" sz="2400" dirty="0">
                <a:latin typeface="Roboto" panose="02000000000000000000" pitchFamily="2" charset="0"/>
                <a:ea typeface="Roboto" panose="02000000000000000000" pitchFamily="2" charset="0"/>
                <a:cs typeface="Roboto" panose="02000000000000000000" pitchFamily="2" charset="0"/>
              </a:rPr>
              <a:t>Hypothesis tests provide a mechanism for making quantitative decisions about a process</a:t>
            </a:r>
          </a:p>
          <a:p>
            <a:endParaRPr lang="en-US" sz="2400" dirty="0">
              <a:latin typeface="Roboto" panose="02000000000000000000" pitchFamily="2" charset="0"/>
              <a:ea typeface="Roboto" panose="02000000000000000000" pitchFamily="2" charset="0"/>
              <a:cs typeface="Roboto" panose="02000000000000000000" pitchFamily="2" charset="0"/>
            </a:endParaRPr>
          </a:p>
          <a:p>
            <a:r>
              <a:rPr lang="en-US" sz="2400" dirty="0">
                <a:latin typeface="Roboto" panose="02000000000000000000" pitchFamily="2" charset="0"/>
                <a:ea typeface="Roboto" panose="02000000000000000000" pitchFamily="2" charset="0"/>
                <a:cs typeface="Roboto" panose="02000000000000000000" pitchFamily="2" charset="0"/>
              </a:rPr>
              <a:t>Introduced the idea of false positive and false negative</a:t>
            </a:r>
          </a:p>
          <a:p>
            <a:endParaRPr lang="en-US" sz="2400" dirty="0">
              <a:latin typeface="Roboto" panose="02000000000000000000" pitchFamily="2" charset="0"/>
              <a:ea typeface="Roboto" panose="02000000000000000000" pitchFamily="2" charset="0"/>
              <a:cs typeface="Roboto" panose="02000000000000000000" pitchFamily="2" charset="0"/>
            </a:endParaRPr>
          </a:p>
          <a:p>
            <a:r>
              <a:rPr lang="en-US" sz="2400" dirty="0">
                <a:latin typeface="Roboto" panose="02000000000000000000" pitchFamily="2" charset="0"/>
                <a:ea typeface="Roboto" panose="02000000000000000000" pitchFamily="2" charset="0"/>
                <a:cs typeface="Roboto" panose="02000000000000000000" pitchFamily="2" charset="0"/>
              </a:rPr>
              <a:t>Significance level, </a:t>
            </a:r>
            <a:r>
              <a:rPr lang="en-US" sz="2400" i="1" dirty="0">
                <a:latin typeface="Roboto" panose="02000000000000000000" pitchFamily="2" charset="0"/>
                <a:ea typeface="Roboto" panose="02000000000000000000" pitchFamily="2" charset="0"/>
                <a:cs typeface="Roboto" panose="02000000000000000000" pitchFamily="2" charset="0"/>
              </a:rPr>
              <a:t>α</a:t>
            </a:r>
            <a:r>
              <a:rPr lang="en-US" sz="2400" dirty="0">
                <a:latin typeface="Roboto" panose="02000000000000000000" pitchFamily="2" charset="0"/>
                <a:ea typeface="Roboto" panose="02000000000000000000" pitchFamily="2" charset="0"/>
                <a:cs typeface="Roboto" panose="02000000000000000000" pitchFamily="2" charset="0"/>
              </a:rPr>
              <a:t>, is then the Type I error rate</a:t>
            </a:r>
          </a:p>
          <a:p>
            <a:endParaRPr lang="en-GB" sz="2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536317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98AD-A4CA-D831-D4FD-212705548F7E}"/>
              </a:ext>
            </a:extLst>
          </p:cNvPr>
          <p:cNvSpPr>
            <a:spLocks noGrp="1"/>
          </p:cNvSpPr>
          <p:nvPr>
            <p:ph type="title"/>
          </p:nvPr>
        </p:nvSpPr>
        <p:spPr/>
        <p:txBody>
          <a:bodyPr/>
          <a:lstStyle/>
          <a:p>
            <a:r>
              <a:rPr lang="en-GB" b="1" dirty="0">
                <a:solidFill>
                  <a:srgbClr val="6A0A1F"/>
                </a:solidFill>
                <a:latin typeface="Roboto Condensed" panose="02000000000000000000" pitchFamily="2" charset="0"/>
                <a:ea typeface="Roboto Condensed" panose="02000000000000000000" pitchFamily="2" charset="0"/>
                <a:cs typeface="Roboto Condensed" panose="02000000000000000000" pitchFamily="2" charset="0"/>
              </a:rPr>
              <a:t>The Magic Number</a:t>
            </a:r>
          </a:p>
        </p:txBody>
      </p:sp>
      <p:sp>
        <p:nvSpPr>
          <p:cNvPr id="3" name="Content Placeholder 2">
            <a:extLst>
              <a:ext uri="{FF2B5EF4-FFF2-40B4-BE49-F238E27FC236}">
                <a16:creationId xmlns:a16="http://schemas.microsoft.com/office/drawing/2014/main" id="{471925AA-6E1C-0057-18D1-5A7347BC2653}"/>
              </a:ext>
            </a:extLst>
          </p:cNvPr>
          <p:cNvSpPr>
            <a:spLocks noGrp="1"/>
          </p:cNvSpPr>
          <p:nvPr>
            <p:ph idx="1"/>
          </p:nvPr>
        </p:nvSpPr>
        <p:spPr/>
        <p:txBody>
          <a:bodyPr/>
          <a:lstStyle/>
          <a:p>
            <a:pPr marL="0" indent="0" algn="ctr">
              <a:buNone/>
            </a:pPr>
            <a:r>
              <a:rPr lang="en-US" sz="2400" dirty="0">
                <a:latin typeface="Roboto" panose="02000000000000000000" pitchFamily="2" charset="0"/>
                <a:ea typeface="Roboto" panose="02000000000000000000" pitchFamily="2" charset="0"/>
                <a:cs typeface="Roboto" panose="02000000000000000000" pitchFamily="2" charset="0"/>
              </a:rPr>
              <a:t>Fisher developed the practice of quantifying the strength of evidence against the null hypothesis, but some eminent statisticians were not accustomed to the subjective interpretation</a:t>
            </a:r>
          </a:p>
          <a:p>
            <a:pPr marL="0" indent="0" algn="ctr">
              <a:buNone/>
            </a:pPr>
            <a:endParaRPr lang="en-US" sz="2400" dirty="0">
              <a:latin typeface="Roboto" panose="02000000000000000000" pitchFamily="2" charset="0"/>
              <a:ea typeface="Roboto" panose="02000000000000000000" pitchFamily="2" charset="0"/>
              <a:cs typeface="Roboto" panose="02000000000000000000" pitchFamily="2" charset="0"/>
            </a:endParaRPr>
          </a:p>
          <a:p>
            <a:pPr marL="0" indent="0" algn="ctr">
              <a:buNone/>
            </a:pPr>
            <a:r>
              <a:rPr lang="en-US" sz="2400" dirty="0">
                <a:latin typeface="Roboto" panose="02000000000000000000" pitchFamily="2" charset="0"/>
                <a:ea typeface="Roboto" panose="02000000000000000000" pitchFamily="2" charset="0"/>
                <a:cs typeface="Roboto" panose="02000000000000000000" pitchFamily="2" charset="0"/>
              </a:rPr>
              <a:t>The significance level </a:t>
            </a:r>
            <a:r>
              <a:rPr lang="en-US" sz="2400" b="1" i="1" dirty="0">
                <a:solidFill>
                  <a:srgbClr val="6A0A1F"/>
                </a:solidFill>
                <a:latin typeface="Roboto" panose="02000000000000000000" pitchFamily="2" charset="0"/>
                <a:ea typeface="Roboto" panose="02000000000000000000" pitchFamily="2" charset="0"/>
                <a:cs typeface="Roboto" panose="02000000000000000000" pitchFamily="2" charset="0"/>
              </a:rPr>
              <a:t>α</a:t>
            </a:r>
            <a:r>
              <a:rPr lang="en-US" sz="2400" b="1" dirty="0">
                <a:solidFill>
                  <a:srgbClr val="6A0A1F"/>
                </a:solidFill>
                <a:latin typeface="Roboto" panose="02000000000000000000" pitchFamily="2" charset="0"/>
                <a:ea typeface="Roboto" panose="02000000000000000000" pitchFamily="2" charset="0"/>
                <a:cs typeface="Roboto" panose="02000000000000000000" pitchFamily="2" charset="0"/>
              </a:rPr>
              <a:t> = 0.05 </a:t>
            </a:r>
            <a:r>
              <a:rPr lang="en-US" sz="2400" dirty="0">
                <a:latin typeface="Roboto" panose="02000000000000000000" pitchFamily="2" charset="0"/>
                <a:ea typeface="Roboto" panose="02000000000000000000" pitchFamily="2" charset="0"/>
                <a:cs typeface="Roboto" panose="02000000000000000000" pitchFamily="2" charset="0"/>
              </a:rPr>
              <a:t>is widely used by researchers worldwide and has become a magic number. It is ritualistic to use 0.05 as a cut-off mark as if other cut-off points cannot be used! </a:t>
            </a:r>
          </a:p>
          <a:p>
            <a:endParaRPr lang="en-GB" sz="2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27936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98AD-A4CA-D831-D4FD-212705548F7E}"/>
              </a:ext>
            </a:extLst>
          </p:cNvPr>
          <p:cNvSpPr>
            <a:spLocks noGrp="1"/>
          </p:cNvSpPr>
          <p:nvPr>
            <p:ph type="title"/>
          </p:nvPr>
        </p:nvSpPr>
        <p:spPr/>
        <p:txBody>
          <a:bodyPr/>
          <a:lstStyle/>
          <a:p>
            <a:r>
              <a:rPr lang="en-GB" b="1" dirty="0">
                <a:solidFill>
                  <a:srgbClr val="6A0A1F"/>
                </a:solidFill>
                <a:latin typeface="Roboto Condensed" panose="02000000000000000000" pitchFamily="2" charset="0"/>
                <a:ea typeface="Roboto Condensed" panose="02000000000000000000" pitchFamily="2" charset="0"/>
                <a:cs typeface="Roboto Condensed" panose="02000000000000000000" pitchFamily="2" charset="0"/>
              </a:rPr>
              <a:t>What are P-Values?</a:t>
            </a:r>
          </a:p>
        </p:txBody>
      </p:sp>
      <p:sp>
        <p:nvSpPr>
          <p:cNvPr id="3" name="Content Placeholder 2">
            <a:extLst>
              <a:ext uri="{FF2B5EF4-FFF2-40B4-BE49-F238E27FC236}">
                <a16:creationId xmlns:a16="http://schemas.microsoft.com/office/drawing/2014/main" id="{471925AA-6E1C-0057-18D1-5A7347BC2653}"/>
              </a:ext>
            </a:extLst>
          </p:cNvPr>
          <p:cNvSpPr>
            <a:spLocks noGrp="1"/>
          </p:cNvSpPr>
          <p:nvPr>
            <p:ph idx="1"/>
          </p:nvPr>
        </p:nvSpPr>
        <p:spPr/>
        <p:txBody>
          <a:bodyPr/>
          <a:lstStyle/>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The ASA Statement on p-values states…</a:t>
            </a:r>
          </a:p>
          <a:p>
            <a:pPr marL="0" indent="0">
              <a:buNone/>
            </a:pPr>
            <a:endParaRPr lang="en-US" sz="2400" dirty="0">
              <a:latin typeface="Roboto" panose="02000000000000000000" pitchFamily="2" charset="0"/>
              <a:ea typeface="Roboto" panose="02000000000000000000" pitchFamily="2" charset="0"/>
              <a:cs typeface="Roboto" panose="02000000000000000000" pitchFamily="2" charset="0"/>
            </a:endParaRPr>
          </a:p>
          <a:p>
            <a:pPr marL="0" indent="0" algn="ctr">
              <a:buNone/>
            </a:pPr>
            <a:r>
              <a:rPr lang="en-US" sz="2400" i="1" dirty="0">
                <a:solidFill>
                  <a:srgbClr val="6A0A1F"/>
                </a:solidFill>
                <a:latin typeface="Roboto" panose="02000000000000000000" pitchFamily="2" charset="0"/>
                <a:ea typeface="Roboto" panose="02000000000000000000" pitchFamily="2" charset="0"/>
                <a:cs typeface="Roboto" panose="02000000000000000000" pitchFamily="2" charset="0"/>
              </a:rPr>
              <a:t>“While the p-value can be a useful statistical measure, it is commonly misused and misinterpreted. This has led to some scientific journals discouraging the use of p-values, and some scientists and statisticians recommending their abandonment,”</a:t>
            </a:r>
          </a:p>
          <a:p>
            <a:pPr marL="0" indent="0">
              <a:buNone/>
            </a:pPr>
            <a:endParaRPr lang="en-GB" sz="2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580956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98AD-A4CA-D831-D4FD-212705548F7E}"/>
              </a:ext>
            </a:extLst>
          </p:cNvPr>
          <p:cNvSpPr>
            <a:spLocks noGrp="1"/>
          </p:cNvSpPr>
          <p:nvPr>
            <p:ph type="title"/>
          </p:nvPr>
        </p:nvSpPr>
        <p:spPr/>
        <p:txBody>
          <a:bodyPr/>
          <a:lstStyle/>
          <a:p>
            <a:r>
              <a:rPr lang="en-GB" b="1" dirty="0">
                <a:solidFill>
                  <a:srgbClr val="6A0A1F"/>
                </a:solidFill>
                <a:latin typeface="Roboto Condensed" panose="02000000000000000000" pitchFamily="2" charset="0"/>
                <a:ea typeface="Roboto Condensed" panose="02000000000000000000" pitchFamily="2" charset="0"/>
                <a:cs typeface="Roboto Condensed" panose="02000000000000000000" pitchFamily="2" charset="0"/>
              </a:rPr>
              <a:t>Hypothesis Testing Fallacies</a:t>
            </a:r>
          </a:p>
        </p:txBody>
      </p:sp>
      <p:sp>
        <p:nvSpPr>
          <p:cNvPr id="3" name="Content Placeholder 2">
            <a:extLst>
              <a:ext uri="{FF2B5EF4-FFF2-40B4-BE49-F238E27FC236}">
                <a16:creationId xmlns:a16="http://schemas.microsoft.com/office/drawing/2014/main" id="{471925AA-6E1C-0057-18D1-5A7347BC2653}"/>
              </a:ext>
            </a:extLst>
          </p:cNvPr>
          <p:cNvSpPr>
            <a:spLocks noGrp="1"/>
          </p:cNvSpPr>
          <p:nvPr>
            <p:ph idx="1"/>
          </p:nvPr>
        </p:nvSpPr>
        <p:spPr/>
        <p:txBody>
          <a:bodyPr/>
          <a:lstStyle/>
          <a:p>
            <a:r>
              <a:rPr lang="en-US" sz="2400" dirty="0">
                <a:latin typeface="Roboto" panose="02000000000000000000" pitchFamily="2" charset="0"/>
                <a:ea typeface="Roboto" panose="02000000000000000000" pitchFamily="2" charset="0"/>
                <a:cs typeface="Roboto" panose="02000000000000000000" pitchFamily="2" charset="0"/>
              </a:rPr>
              <a:t>The use of </a:t>
            </a:r>
            <a:r>
              <a:rPr lang="en-US" sz="2400" i="1" dirty="0">
                <a:latin typeface="Roboto" panose="02000000000000000000" pitchFamily="2" charset="0"/>
                <a:ea typeface="Roboto" panose="02000000000000000000" pitchFamily="2" charset="0"/>
                <a:cs typeface="Roboto" panose="02000000000000000000" pitchFamily="2" charset="0"/>
              </a:rPr>
              <a:t>α</a:t>
            </a:r>
            <a:r>
              <a:rPr lang="en-US" sz="2400" dirty="0">
                <a:latin typeface="Roboto" panose="02000000000000000000" pitchFamily="2" charset="0"/>
                <a:ea typeface="Roboto" panose="02000000000000000000" pitchFamily="2" charset="0"/>
                <a:cs typeface="Roboto" panose="02000000000000000000" pitchFamily="2" charset="0"/>
              </a:rPr>
              <a:t> = 0.05 is standard with an objective basis</a:t>
            </a:r>
          </a:p>
          <a:p>
            <a:endParaRPr lang="en-US" sz="2400" dirty="0">
              <a:latin typeface="Roboto" panose="02000000000000000000" pitchFamily="2" charset="0"/>
              <a:ea typeface="Roboto" panose="02000000000000000000" pitchFamily="2" charset="0"/>
              <a:cs typeface="Roboto" panose="02000000000000000000" pitchFamily="2" charset="0"/>
            </a:endParaRPr>
          </a:p>
          <a:p>
            <a:r>
              <a:rPr lang="en-US" sz="2400" i="1" dirty="0">
                <a:latin typeface="Roboto" panose="02000000000000000000" pitchFamily="2" charset="0"/>
                <a:ea typeface="Roboto" panose="02000000000000000000" pitchFamily="2" charset="0"/>
                <a:cs typeface="Roboto" panose="02000000000000000000" pitchFamily="2" charset="0"/>
              </a:rPr>
              <a:t>α</a:t>
            </a:r>
            <a:r>
              <a:rPr lang="en-US" sz="2400" dirty="0">
                <a:latin typeface="Roboto" panose="02000000000000000000" pitchFamily="2" charset="0"/>
                <a:ea typeface="Roboto" panose="02000000000000000000" pitchFamily="2" charset="0"/>
                <a:cs typeface="Roboto" panose="02000000000000000000" pitchFamily="2" charset="0"/>
              </a:rPr>
              <a:t> = 0.05 is just a convention that evolved from R.A. Fisher and </a:t>
            </a:r>
            <a:r>
              <a:rPr lang="en-US" sz="2400" dirty="0" err="1">
                <a:latin typeface="Roboto" panose="02000000000000000000" pitchFamily="2" charset="0"/>
                <a:ea typeface="Roboto" panose="02000000000000000000" pitchFamily="2" charset="0"/>
                <a:cs typeface="Roboto" panose="02000000000000000000" pitchFamily="2" charset="0"/>
              </a:rPr>
              <a:t>Neyman</a:t>
            </a:r>
            <a:r>
              <a:rPr lang="en-US" sz="2400" dirty="0">
                <a:latin typeface="Roboto" panose="02000000000000000000" pitchFamily="2" charset="0"/>
                <a:ea typeface="Roboto" panose="02000000000000000000" pitchFamily="2" charset="0"/>
                <a:cs typeface="Roboto" panose="02000000000000000000" pitchFamily="2" charset="0"/>
              </a:rPr>
              <a:t> and Pearson</a:t>
            </a:r>
          </a:p>
          <a:p>
            <a:r>
              <a:rPr lang="en-US" sz="2400" i="1" dirty="0">
                <a:latin typeface="Roboto" panose="02000000000000000000" pitchFamily="2" charset="0"/>
                <a:ea typeface="Roboto" panose="02000000000000000000" pitchFamily="2" charset="0"/>
                <a:cs typeface="Roboto" panose="02000000000000000000" pitchFamily="2" charset="0"/>
              </a:rPr>
              <a:t>α</a:t>
            </a:r>
            <a:r>
              <a:rPr lang="en-US" sz="2400" dirty="0">
                <a:latin typeface="Roboto" panose="02000000000000000000" pitchFamily="2" charset="0"/>
                <a:ea typeface="Roboto" panose="02000000000000000000" pitchFamily="2" charset="0"/>
                <a:cs typeface="Roboto" panose="02000000000000000000" pitchFamily="2" charset="0"/>
              </a:rPr>
              <a:t> = 0.05 is an arbitrary value and there is no sharp distinction between “significant” and “not significant”</a:t>
            </a:r>
          </a:p>
          <a:p>
            <a:r>
              <a:rPr lang="en-US" sz="2400" dirty="0">
                <a:latin typeface="Roboto" panose="02000000000000000000" pitchFamily="2" charset="0"/>
                <a:ea typeface="Roboto" panose="02000000000000000000" pitchFamily="2" charset="0"/>
                <a:cs typeface="Roboto" panose="02000000000000000000" pitchFamily="2" charset="0"/>
              </a:rPr>
              <a:t>Increasingly stronger evidence against the null hypothesis as p becomes smaller</a:t>
            </a:r>
          </a:p>
          <a:p>
            <a:endParaRPr lang="en-GB" sz="2400" dirty="0">
              <a:latin typeface="Roboto" panose="02000000000000000000" pitchFamily="2" charset="0"/>
              <a:ea typeface="Roboto" panose="02000000000000000000" pitchFamily="2" charset="0"/>
              <a:cs typeface="Roboto" panose="02000000000000000000" pitchFamily="2" charset="0"/>
            </a:endParaRPr>
          </a:p>
        </p:txBody>
      </p:sp>
      <p:sp>
        <p:nvSpPr>
          <p:cNvPr id="4" name="TextBox 3">
            <a:extLst>
              <a:ext uri="{FF2B5EF4-FFF2-40B4-BE49-F238E27FC236}">
                <a16:creationId xmlns:a16="http://schemas.microsoft.com/office/drawing/2014/main" id="{C9A228ED-E23D-94F5-7D8D-A49FEB8B7375}"/>
              </a:ext>
            </a:extLst>
          </p:cNvPr>
          <p:cNvSpPr txBox="1"/>
          <p:nvPr/>
        </p:nvSpPr>
        <p:spPr>
          <a:xfrm rot="20271940">
            <a:off x="2991625" y="736697"/>
            <a:ext cx="2492117" cy="1200329"/>
          </a:xfrm>
          <a:prstGeom prst="rect">
            <a:avLst/>
          </a:prstGeom>
          <a:noFill/>
        </p:spPr>
        <p:txBody>
          <a:bodyPr wrap="square" rtlCol="0">
            <a:spAutoFit/>
          </a:bodyPr>
          <a:lstStyle/>
          <a:p>
            <a:r>
              <a:rPr lang="en-GB" sz="5400" b="1" spc="600" dirty="0">
                <a:solidFill>
                  <a:srgbClr val="6A0A1F"/>
                </a:solidFill>
                <a:latin typeface="Roboto Condensed" panose="02000000000000000000" pitchFamily="2" charset="0"/>
                <a:ea typeface="Roboto Condensed" panose="02000000000000000000" pitchFamily="2" charset="0"/>
                <a:cs typeface="Roboto Condensed" panose="02000000000000000000" pitchFamily="2" charset="0"/>
              </a:rPr>
              <a:t>FALSE</a:t>
            </a:r>
          </a:p>
          <a:p>
            <a:endParaRPr lang="en-GB" dirty="0">
              <a:solidFill>
                <a:srgbClr val="6A0A1F"/>
              </a:solidFill>
            </a:endParaRPr>
          </a:p>
        </p:txBody>
      </p:sp>
    </p:spTree>
    <p:extLst>
      <p:ext uri="{BB962C8B-B14F-4D97-AF65-F5344CB8AC3E}">
        <p14:creationId xmlns:p14="http://schemas.microsoft.com/office/powerpoint/2010/main" val="331631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out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2823</TotalTime>
  <Words>1234</Words>
  <Application>Microsoft Office PowerPoint</Application>
  <PresentationFormat>Widescreen</PresentationFormat>
  <Paragraphs>164</Paragraphs>
  <Slides>33</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Roboto</vt:lpstr>
      <vt:lpstr>Roboto Condensed</vt:lpstr>
      <vt:lpstr>Office Theme</vt:lpstr>
      <vt:lpstr>Biotech Essential Statistics Series</vt:lpstr>
      <vt:lpstr>History of P-Values</vt:lpstr>
      <vt:lpstr>History of P-Values</vt:lpstr>
      <vt:lpstr>What are P-Values?</vt:lpstr>
      <vt:lpstr>Fisher Significance Tests</vt:lpstr>
      <vt:lpstr>Neyman and Pearson Hypothesis Tests</vt:lpstr>
      <vt:lpstr>The Magic Number</vt:lpstr>
      <vt:lpstr>What are P-Values?</vt:lpstr>
      <vt:lpstr>Hypothesis Testing Fallacies</vt:lpstr>
      <vt:lpstr>Hypothesis Testing Fallacies</vt:lpstr>
      <vt:lpstr>When Statistical Significance Goes Wrong</vt:lpstr>
      <vt:lpstr>When Statistical Significance Goes Wrong</vt:lpstr>
      <vt:lpstr>When Statistical Significance Goes Wrong</vt:lpstr>
      <vt:lpstr>Data Dredging</vt:lpstr>
      <vt:lpstr>Data Dredging</vt:lpstr>
      <vt:lpstr>Data Dredging</vt:lpstr>
      <vt:lpstr>Data Dredging</vt:lpstr>
      <vt:lpstr>Publication Bias</vt:lpstr>
      <vt:lpstr>Hypothesis Testing Fallacies</vt:lpstr>
      <vt:lpstr>Hypothesis Testing Fallacies</vt:lpstr>
      <vt:lpstr>Hypothesis Testing Fallacies</vt:lpstr>
      <vt:lpstr>When Statistical Significance and Clinical Relevance Get Mixed Up</vt:lpstr>
      <vt:lpstr>When Statistical Significance and Clinical Relevance Get Mixed Up</vt:lpstr>
      <vt:lpstr>When Statistical Significance and Clinical Relevance Get Mixed Up</vt:lpstr>
      <vt:lpstr>PowerPoint Presentation</vt:lpstr>
      <vt:lpstr>When Statistical Significance and Clinical Relevance Get Mixed Up</vt:lpstr>
      <vt:lpstr>PowerPoint Presentation</vt:lpstr>
      <vt:lpstr>When Statistical Significance and Clinical Relevance Get Mixed Up</vt:lpstr>
      <vt:lpstr>PowerPoint Presentation</vt:lpstr>
      <vt:lpstr>Numbers Needed to Treat</vt:lpstr>
      <vt:lpstr>Numbers Needed to Treat</vt:lpstr>
      <vt:lpstr>In Summary</vt:lpstr>
      <vt:lpstr>Final Remark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Biotech Essential Statistics Series</dc:title>
  <dc:creator>Jennifer Visser-Rogers</dc:creator>
  <cp:lastModifiedBy>Jennifer Visser-Rogers</cp:lastModifiedBy>
  <cp:revision>19</cp:revision>
  <dcterms:created xsi:type="dcterms:W3CDTF">2023-12-05T15:39:05Z</dcterms:created>
  <dcterms:modified xsi:type="dcterms:W3CDTF">2023-12-08T09:34:38Z</dcterms:modified>
</cp:coreProperties>
</file>